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theme/themeOverride4.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7" r:id="rId2"/>
    <p:sldId id="258" r:id="rId3"/>
    <p:sldId id="259" r:id="rId4"/>
    <p:sldId id="260" r:id="rId5"/>
    <p:sldId id="262" r:id="rId6"/>
    <p:sldId id="263" r:id="rId7"/>
    <p:sldId id="283" r:id="rId8"/>
    <p:sldId id="275" r:id="rId9"/>
    <p:sldId id="303" r:id="rId10"/>
    <p:sldId id="286" r:id="rId11"/>
    <p:sldId id="292" r:id="rId12"/>
    <p:sldId id="296" r:id="rId13"/>
    <p:sldId id="297" r:id="rId14"/>
    <p:sldId id="298" r:id="rId15"/>
    <p:sldId id="299" r:id="rId16"/>
    <p:sldId id="300" r:id="rId17"/>
    <p:sldId id="301" r:id="rId18"/>
    <p:sldId id="288" r:id="rId19"/>
    <p:sldId id="304" r:id="rId20"/>
    <p:sldId id="282" r:id="rId21"/>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Lucida Sans Unicode" pitchFamily="34" charset="0"/>
        <a:ea typeface="+mn-ea"/>
        <a:cs typeface="+mn-cs"/>
      </a:defRPr>
    </a:lvl1pPr>
    <a:lvl2pPr marL="457200" algn="l" rtl="0" fontAlgn="base">
      <a:spcBef>
        <a:spcPct val="0"/>
      </a:spcBef>
      <a:spcAft>
        <a:spcPct val="0"/>
      </a:spcAft>
      <a:defRPr kern="1200">
        <a:solidFill>
          <a:schemeClr val="tx1"/>
        </a:solidFill>
        <a:latin typeface="Lucida Sans Unicode" pitchFamily="34" charset="0"/>
        <a:ea typeface="+mn-ea"/>
        <a:cs typeface="+mn-cs"/>
      </a:defRPr>
    </a:lvl2pPr>
    <a:lvl3pPr marL="914400" algn="l" rtl="0" fontAlgn="base">
      <a:spcBef>
        <a:spcPct val="0"/>
      </a:spcBef>
      <a:spcAft>
        <a:spcPct val="0"/>
      </a:spcAft>
      <a:defRPr kern="1200">
        <a:solidFill>
          <a:schemeClr val="tx1"/>
        </a:solidFill>
        <a:latin typeface="Lucida Sans Unicode" pitchFamily="34" charset="0"/>
        <a:ea typeface="+mn-ea"/>
        <a:cs typeface="+mn-cs"/>
      </a:defRPr>
    </a:lvl3pPr>
    <a:lvl4pPr marL="1371600" algn="l" rtl="0" fontAlgn="base">
      <a:spcBef>
        <a:spcPct val="0"/>
      </a:spcBef>
      <a:spcAft>
        <a:spcPct val="0"/>
      </a:spcAft>
      <a:defRPr kern="1200">
        <a:solidFill>
          <a:schemeClr val="tx1"/>
        </a:solidFill>
        <a:latin typeface="Lucida Sans Unicode" pitchFamily="34" charset="0"/>
        <a:ea typeface="+mn-ea"/>
        <a:cs typeface="+mn-cs"/>
      </a:defRPr>
    </a:lvl4pPr>
    <a:lvl5pPr marL="1828800" algn="l" rtl="0" fontAlgn="base">
      <a:spcBef>
        <a:spcPct val="0"/>
      </a:spcBef>
      <a:spcAft>
        <a:spcPct val="0"/>
      </a:spcAft>
      <a:defRPr kern="1200">
        <a:solidFill>
          <a:schemeClr val="tx1"/>
        </a:solidFill>
        <a:latin typeface="Lucida Sans Unicode" pitchFamily="34" charset="0"/>
        <a:ea typeface="+mn-ea"/>
        <a:cs typeface="+mn-cs"/>
      </a:defRPr>
    </a:lvl5pPr>
    <a:lvl6pPr marL="2286000" algn="l" defTabSz="914400" rtl="0" eaLnBrk="1" latinLnBrk="0" hangingPunct="1">
      <a:defRPr kern="1200">
        <a:solidFill>
          <a:schemeClr val="tx1"/>
        </a:solidFill>
        <a:latin typeface="Lucida Sans Unicode" pitchFamily="34" charset="0"/>
        <a:ea typeface="+mn-ea"/>
        <a:cs typeface="+mn-cs"/>
      </a:defRPr>
    </a:lvl6pPr>
    <a:lvl7pPr marL="2743200" algn="l" defTabSz="914400" rtl="0" eaLnBrk="1" latinLnBrk="0" hangingPunct="1">
      <a:defRPr kern="1200">
        <a:solidFill>
          <a:schemeClr val="tx1"/>
        </a:solidFill>
        <a:latin typeface="Lucida Sans Unicode" pitchFamily="34" charset="0"/>
        <a:ea typeface="+mn-ea"/>
        <a:cs typeface="+mn-cs"/>
      </a:defRPr>
    </a:lvl7pPr>
    <a:lvl8pPr marL="3200400" algn="l" defTabSz="914400" rtl="0" eaLnBrk="1" latinLnBrk="0" hangingPunct="1">
      <a:defRPr kern="1200">
        <a:solidFill>
          <a:schemeClr val="tx1"/>
        </a:solidFill>
        <a:latin typeface="Lucida Sans Unicode" pitchFamily="34" charset="0"/>
        <a:ea typeface="+mn-ea"/>
        <a:cs typeface="+mn-cs"/>
      </a:defRPr>
    </a:lvl8pPr>
    <a:lvl9pPr marL="3657600" algn="l" defTabSz="914400" rtl="0" eaLnBrk="1" latinLnBrk="0" hangingPunct="1">
      <a:defRPr kern="1200">
        <a:solidFill>
          <a:schemeClr val="tx1"/>
        </a:solidFill>
        <a:latin typeface="Lucida Sans Unicode"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D0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675" autoAdjust="0"/>
  </p:normalViewPr>
  <p:slideViewPr>
    <p:cSldViewPr>
      <p:cViewPr>
        <p:scale>
          <a:sx n="100" d="100"/>
          <a:sy n="100" d="100"/>
        </p:scale>
        <p:origin x="-84" y="-78"/>
      </p:cViewPr>
      <p:guideLst>
        <p:guide orient="horz" pos="2160"/>
        <p:guide pos="2880"/>
      </p:guideLst>
    </p:cSldViewPr>
  </p:slideViewPr>
  <p:outlineViewPr>
    <p:cViewPr>
      <p:scale>
        <a:sx n="33" d="100"/>
        <a:sy n="33" d="100"/>
      </p:scale>
      <p:origin x="0" y="15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8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Wachowscy\Desktop\Wachowski_zmeczenie.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lang val="pl-PL"/>
  <c:clrMapOvr bg1="lt1" tx1="dk1" bg2="lt2" tx2="dk2" accent1="accent1" accent2="accent2" accent3="accent3" accent4="accent4" accent5="accent5" accent6="accent6" hlink="hlink" folHlink="folHlink"/>
  <c:chart>
    <c:plotArea>
      <c:layout>
        <c:manualLayout>
          <c:layoutTarget val="inner"/>
          <c:xMode val="edge"/>
          <c:yMode val="edge"/>
          <c:x val="9.7883805394088266E-2"/>
          <c:y val="0.13798722205945821"/>
          <c:w val="0.79062910104986872"/>
          <c:h val="0.74254965328746159"/>
        </c:manualLayout>
      </c:layout>
      <c:scatterChart>
        <c:scatterStyle val="lineMarker"/>
        <c:ser>
          <c:idx val="0"/>
          <c:order val="0"/>
          <c:tx>
            <c:v>Plater S355J2+Ti  bez OC</c:v>
          </c:tx>
          <c:spPr>
            <a:ln w="28575">
              <a:noFill/>
            </a:ln>
          </c:spPr>
          <c:marker>
            <c:symbol val="diamond"/>
            <c:size val="5"/>
            <c:spPr>
              <a:solidFill>
                <a:srgbClr val="000080"/>
              </a:solidFill>
              <a:ln>
                <a:solidFill>
                  <a:srgbClr val="000080"/>
                </a:solidFill>
                <a:prstDash val="solid"/>
              </a:ln>
            </c:spPr>
          </c:marker>
          <c:trendline>
            <c:spPr>
              <a:ln w="25400">
                <a:solidFill>
                  <a:schemeClr val="tx2">
                    <a:lumMod val="60000"/>
                    <a:lumOff val="40000"/>
                  </a:schemeClr>
                </a:solidFill>
              </a:ln>
            </c:spPr>
            <c:trendlineType val="log"/>
          </c:trendline>
          <c:xVal>
            <c:numRef>
              <c:f>Arkusz1!$D$3:$D$24</c:f>
              <c:numCache>
                <c:formatCode>General</c:formatCode>
                <c:ptCount val="22"/>
                <c:pt idx="0">
                  <c:v>34909</c:v>
                </c:pt>
                <c:pt idx="1">
                  <c:v>118110</c:v>
                </c:pt>
                <c:pt idx="2">
                  <c:v>58856</c:v>
                </c:pt>
                <c:pt idx="3">
                  <c:v>100298</c:v>
                </c:pt>
                <c:pt idx="4">
                  <c:v>148844</c:v>
                </c:pt>
                <c:pt idx="5">
                  <c:v>219649</c:v>
                </c:pt>
                <c:pt idx="6">
                  <c:v>93368</c:v>
                </c:pt>
                <c:pt idx="7">
                  <c:v>276977</c:v>
                </c:pt>
                <c:pt idx="8">
                  <c:v>360152</c:v>
                </c:pt>
                <c:pt idx="9">
                  <c:v>332595</c:v>
                </c:pt>
                <c:pt idx="10">
                  <c:v>348524</c:v>
                </c:pt>
                <c:pt idx="11">
                  <c:v>863797</c:v>
                </c:pt>
                <c:pt idx="12">
                  <c:v>749879</c:v>
                </c:pt>
                <c:pt idx="13">
                  <c:v>2000000</c:v>
                </c:pt>
                <c:pt idx="14">
                  <c:v>2000000</c:v>
                </c:pt>
                <c:pt idx="15">
                  <c:v>2000000</c:v>
                </c:pt>
                <c:pt idx="16">
                  <c:v>2000000</c:v>
                </c:pt>
                <c:pt idx="17">
                  <c:v>2000000</c:v>
                </c:pt>
                <c:pt idx="18">
                  <c:v>2000000</c:v>
                </c:pt>
                <c:pt idx="19">
                  <c:v>2000000</c:v>
                </c:pt>
                <c:pt idx="20">
                  <c:v>2000000</c:v>
                </c:pt>
                <c:pt idx="21">
                  <c:v>2000000</c:v>
                </c:pt>
              </c:numCache>
            </c:numRef>
          </c:xVal>
          <c:yVal>
            <c:numRef>
              <c:f>Arkusz1!$C$3:$C$24</c:f>
              <c:numCache>
                <c:formatCode>General</c:formatCode>
                <c:ptCount val="22"/>
                <c:pt idx="0">
                  <c:v>9000</c:v>
                </c:pt>
                <c:pt idx="1">
                  <c:v>9000</c:v>
                </c:pt>
                <c:pt idx="2">
                  <c:v>9000</c:v>
                </c:pt>
                <c:pt idx="3">
                  <c:v>8100</c:v>
                </c:pt>
                <c:pt idx="4">
                  <c:v>8100</c:v>
                </c:pt>
                <c:pt idx="5">
                  <c:v>8100</c:v>
                </c:pt>
                <c:pt idx="6">
                  <c:v>8100</c:v>
                </c:pt>
                <c:pt idx="7">
                  <c:v>7200</c:v>
                </c:pt>
                <c:pt idx="8">
                  <c:v>7200</c:v>
                </c:pt>
                <c:pt idx="9">
                  <c:v>7200</c:v>
                </c:pt>
                <c:pt idx="10">
                  <c:v>6300</c:v>
                </c:pt>
                <c:pt idx="11">
                  <c:v>6300</c:v>
                </c:pt>
                <c:pt idx="12">
                  <c:v>6300</c:v>
                </c:pt>
                <c:pt idx="13">
                  <c:v>5400</c:v>
                </c:pt>
                <c:pt idx="14">
                  <c:v>5400</c:v>
                </c:pt>
                <c:pt idx="15">
                  <c:v>5400</c:v>
                </c:pt>
                <c:pt idx="16">
                  <c:v>4500</c:v>
                </c:pt>
                <c:pt idx="17">
                  <c:v>4500</c:v>
                </c:pt>
                <c:pt idx="18">
                  <c:v>4500</c:v>
                </c:pt>
                <c:pt idx="19">
                  <c:v>3600</c:v>
                </c:pt>
                <c:pt idx="20">
                  <c:v>3600</c:v>
                </c:pt>
                <c:pt idx="21">
                  <c:v>3600</c:v>
                </c:pt>
              </c:numCache>
            </c:numRef>
          </c:yVal>
        </c:ser>
        <c:ser>
          <c:idx val="1"/>
          <c:order val="1"/>
          <c:tx>
            <c:v>Plater S355J2+Ti po OC w temp. 600C</c:v>
          </c:tx>
          <c:spPr>
            <a:ln w="28575">
              <a:noFill/>
            </a:ln>
          </c:spPr>
          <c:marker>
            <c:symbol val="star"/>
            <c:size val="7"/>
          </c:marker>
          <c:trendline>
            <c:spPr>
              <a:ln w="25400">
                <a:solidFill>
                  <a:srgbClr val="FF0000"/>
                </a:solidFill>
              </a:ln>
            </c:spPr>
            <c:trendlineType val="log"/>
          </c:trendline>
          <c:xVal>
            <c:numRef>
              <c:f>Arkusz1!$D$29:$D$49</c:f>
              <c:numCache>
                <c:formatCode>General</c:formatCode>
                <c:ptCount val="21"/>
                <c:pt idx="0">
                  <c:v>25670</c:v>
                </c:pt>
                <c:pt idx="1">
                  <c:v>22280</c:v>
                </c:pt>
                <c:pt idx="2">
                  <c:v>32300</c:v>
                </c:pt>
                <c:pt idx="3">
                  <c:v>46900</c:v>
                </c:pt>
                <c:pt idx="4">
                  <c:v>43800</c:v>
                </c:pt>
                <c:pt idx="5">
                  <c:v>48400</c:v>
                </c:pt>
                <c:pt idx="6">
                  <c:v>178300</c:v>
                </c:pt>
                <c:pt idx="7">
                  <c:v>115300</c:v>
                </c:pt>
                <c:pt idx="8">
                  <c:v>102900</c:v>
                </c:pt>
                <c:pt idx="9">
                  <c:v>283300</c:v>
                </c:pt>
                <c:pt idx="10">
                  <c:v>218400</c:v>
                </c:pt>
                <c:pt idx="11">
                  <c:v>135700</c:v>
                </c:pt>
                <c:pt idx="12">
                  <c:v>2000000</c:v>
                </c:pt>
                <c:pt idx="13">
                  <c:v>1574700</c:v>
                </c:pt>
                <c:pt idx="14">
                  <c:v>2000000</c:v>
                </c:pt>
                <c:pt idx="15">
                  <c:v>2000000</c:v>
                </c:pt>
                <c:pt idx="16">
                  <c:v>2000000</c:v>
                </c:pt>
                <c:pt idx="17">
                  <c:v>2000000</c:v>
                </c:pt>
                <c:pt idx="18">
                  <c:v>2000000</c:v>
                </c:pt>
                <c:pt idx="19">
                  <c:v>2000000</c:v>
                </c:pt>
                <c:pt idx="20">
                  <c:v>2000000</c:v>
                </c:pt>
              </c:numCache>
            </c:numRef>
          </c:xVal>
          <c:yVal>
            <c:numRef>
              <c:f>Arkusz1!$C$29:$C$49</c:f>
              <c:numCache>
                <c:formatCode>General</c:formatCode>
                <c:ptCount val="21"/>
                <c:pt idx="0">
                  <c:v>9000</c:v>
                </c:pt>
                <c:pt idx="1">
                  <c:v>9000</c:v>
                </c:pt>
                <c:pt idx="2">
                  <c:v>9000</c:v>
                </c:pt>
                <c:pt idx="3">
                  <c:v>8100</c:v>
                </c:pt>
                <c:pt idx="4">
                  <c:v>8100</c:v>
                </c:pt>
                <c:pt idx="5">
                  <c:v>8100</c:v>
                </c:pt>
                <c:pt idx="6">
                  <c:v>7200</c:v>
                </c:pt>
                <c:pt idx="7">
                  <c:v>7200</c:v>
                </c:pt>
                <c:pt idx="8">
                  <c:v>7200</c:v>
                </c:pt>
                <c:pt idx="9">
                  <c:v>6300</c:v>
                </c:pt>
                <c:pt idx="10">
                  <c:v>6300</c:v>
                </c:pt>
                <c:pt idx="11">
                  <c:v>6300</c:v>
                </c:pt>
                <c:pt idx="12">
                  <c:v>5400</c:v>
                </c:pt>
                <c:pt idx="13">
                  <c:v>5400</c:v>
                </c:pt>
                <c:pt idx="14">
                  <c:v>5400</c:v>
                </c:pt>
                <c:pt idx="15">
                  <c:v>4500</c:v>
                </c:pt>
                <c:pt idx="16">
                  <c:v>4500</c:v>
                </c:pt>
                <c:pt idx="17">
                  <c:v>4500</c:v>
                </c:pt>
                <c:pt idx="18">
                  <c:v>3600</c:v>
                </c:pt>
                <c:pt idx="19">
                  <c:v>3600</c:v>
                </c:pt>
                <c:pt idx="20">
                  <c:v>3600</c:v>
                </c:pt>
              </c:numCache>
            </c:numRef>
          </c:yVal>
        </c:ser>
        <c:dLbls/>
        <c:axId val="69337856"/>
        <c:axId val="69339776"/>
      </c:scatterChart>
      <c:valAx>
        <c:axId val="69337856"/>
        <c:scaling>
          <c:logBase val="10"/>
          <c:orientation val="minMax"/>
          <c:max val="10000000"/>
          <c:min val="10000"/>
        </c:scaling>
        <c:axPos val="b"/>
        <c:majorGridlines/>
        <c:minorGridlines/>
        <c:title>
          <c:tx>
            <c:rich>
              <a:bodyPr/>
              <a:lstStyle/>
              <a:p>
                <a:pPr>
                  <a:defRPr/>
                </a:pPr>
                <a:r>
                  <a:rPr lang="pl-PL"/>
                  <a:t>log Nf</a:t>
                </a:r>
              </a:p>
            </c:rich>
          </c:tx>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Times New Roman"/>
                <a:ea typeface="Times New Roman"/>
                <a:cs typeface="Times New Roman"/>
              </a:defRPr>
            </a:pPr>
            <a:endParaRPr lang="pl-PL"/>
          </a:p>
        </c:txPr>
        <c:crossAx val="69339776"/>
        <c:crosses val="autoZero"/>
        <c:crossBetween val="midCat"/>
      </c:valAx>
      <c:valAx>
        <c:axId val="69339776"/>
        <c:scaling>
          <c:orientation val="minMax"/>
          <c:min val="4000"/>
        </c:scaling>
        <c:axPos val="l"/>
        <c:majorGridlines>
          <c:spPr>
            <a:ln w="3175">
              <a:solidFill>
                <a:srgbClr val="000000"/>
              </a:solidFill>
              <a:prstDash val="solid"/>
            </a:ln>
          </c:spPr>
        </c:majorGridlines>
        <c:minorGridlines/>
        <c:title>
          <c:tx>
            <c:rich>
              <a:bodyPr/>
              <a:lstStyle/>
              <a:p>
                <a:pPr>
                  <a:defRPr/>
                </a:pPr>
                <a:r>
                  <a:rPr lang="pl-PL"/>
                  <a:t>dP [N]</a:t>
                </a:r>
              </a:p>
            </c:rich>
          </c:tx>
        </c:title>
        <c:numFmt formatCode="General" sourceLinked="1"/>
        <c:tickLblPos val="nextTo"/>
        <c:spPr>
          <a:ln w="3175">
            <a:solidFill>
              <a:srgbClr val="000000"/>
            </a:solidFill>
            <a:prstDash val="solid"/>
          </a:ln>
        </c:spPr>
        <c:txPr>
          <a:bodyPr rot="0" vert="horz"/>
          <a:lstStyle/>
          <a:p>
            <a:pPr>
              <a:defRPr/>
            </a:pPr>
            <a:endParaRPr lang="pl-PL"/>
          </a:p>
        </c:txPr>
        <c:crossAx val="69337856"/>
        <c:crosses val="autoZero"/>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Times New Roman" pitchFamily="18" charset="0"/>
          <a:ea typeface="Arial"/>
          <a:cs typeface="Times New Roman" pitchFamily="18" charset="0"/>
        </a:defRPr>
      </a:pPr>
      <a:endParaRPr lang="pl-PL"/>
    </a:p>
  </c:txPr>
  <c:externalData r:id="rId2"/>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0.27923</cdr:x>
      <cdr:y>0.04724</cdr:y>
    </cdr:from>
    <cdr:to>
      <cdr:x>0.76359</cdr:x>
      <cdr:y>0.11296</cdr:y>
    </cdr:to>
    <cdr:sp macro="" textlink="">
      <cdr:nvSpPr>
        <cdr:cNvPr id="5" name="pole tekstowe 1"/>
        <cdr:cNvSpPr txBox="1"/>
      </cdr:nvSpPr>
      <cdr:spPr>
        <a:xfrm xmlns:a="http://schemas.openxmlformats.org/drawingml/2006/main">
          <a:off x="1634083" y="136337"/>
          <a:ext cx="2834550" cy="1896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ts val="800"/>
            </a:lnSpc>
            <a:spcBef>
              <a:spcPts val="0"/>
            </a:spcBef>
            <a:spcAft>
              <a:spcPts val="0"/>
            </a:spcAft>
            <a:buClrTx/>
            <a:buSzTx/>
            <a:buFontTx/>
            <a:buNone/>
            <a:tabLst/>
            <a:defRPr/>
          </a:pPr>
          <a:r>
            <a:rPr lang="pl-PL" sz="800" b="1">
              <a:effectLst/>
              <a:latin typeface="Times New Roman" pitchFamily="18" charset="0"/>
              <a:ea typeface="+mn-ea"/>
              <a:cs typeface="Times New Roman" pitchFamily="18" charset="0"/>
            </a:rPr>
            <a:t>W</a:t>
          </a:r>
          <a:r>
            <a:rPr lang="pl-PL" sz="800" b="1">
              <a:effectLst/>
              <a:latin typeface="Times New Roman"/>
              <a:ea typeface="+mn-ea"/>
              <a:cs typeface="Times New Roman"/>
            </a:rPr>
            <a:t>öhler graph for explosively welded bimetal </a:t>
          </a:r>
          <a:r>
            <a:rPr lang="pl-PL" sz="800" b="1" baseline="0">
              <a:effectLst/>
              <a:latin typeface="Times New Roman" pitchFamily="18" charset="0"/>
              <a:ea typeface="+mn-ea"/>
              <a:cs typeface="Times New Roman" pitchFamily="18" charset="0"/>
            </a:rPr>
            <a:t>S355J2+Ti</a:t>
          </a:r>
          <a:endParaRPr lang="pl-PL" sz="800" b="1">
            <a:effectLst/>
            <a:latin typeface="Times New Roman" pitchFamily="18" charset="0"/>
            <a:ea typeface="+mn-ea"/>
            <a:cs typeface="Times New Roman" pitchFamily="18" charset="0"/>
          </a:endParaRPr>
        </a:p>
        <a:p xmlns:a="http://schemas.openxmlformats.org/drawingml/2006/main">
          <a:pPr>
            <a:lnSpc>
              <a:spcPts val="1200"/>
            </a:lnSpc>
          </a:pPr>
          <a:endParaRPr lang="pl-PL"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C30E0D-BA95-420E-8457-18C19873BBCF}" type="datetimeFigureOut">
              <a:rPr lang="pl-PL" smtClean="0"/>
              <a:pPr/>
              <a:t>2014-05-28</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3F6C0D-2E01-46A0-8D7A-B6FA319B7488}" type="slidenum">
              <a:rPr lang="pl-PL" smtClean="0"/>
              <a:pPr/>
              <a:t>‹#›</a:t>
            </a:fld>
            <a:endParaRPr lang="pl-PL"/>
          </a:p>
        </p:txBody>
      </p:sp>
    </p:spTree>
    <p:extLst>
      <p:ext uri="{BB962C8B-B14F-4D97-AF65-F5344CB8AC3E}">
        <p14:creationId xmlns:p14="http://schemas.microsoft.com/office/powerpoint/2010/main" xmlns="" val="16936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0AC50B6-468B-4596-812E-4B8AC2C8F783}" type="datetimeFigureOut">
              <a:rPr lang="pl-PL"/>
              <a:pPr>
                <a:defRPr/>
              </a:pPr>
              <a:t>2014-05-28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smtClean="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C6AE2D1-6D79-48E0-8157-5D10F5C77A59}" type="slidenum">
              <a:rPr lang="pl-PL"/>
              <a:pPr>
                <a:defRPr/>
              </a:pPr>
              <a:t>‹#›</a:t>
            </a:fld>
            <a:endParaRPr lang="pl-PL"/>
          </a:p>
        </p:txBody>
      </p:sp>
    </p:spTree>
    <p:extLst>
      <p:ext uri="{BB962C8B-B14F-4D97-AF65-F5344CB8AC3E}">
        <p14:creationId xmlns:p14="http://schemas.microsoft.com/office/powerpoint/2010/main" xmlns="" val="3707012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Symbol zastępczy notatek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
        <p:nvSpPr>
          <p:cNvPr id="27652" name="Symbol zastępczy numeru slajd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20F1F910-21FB-4490-A152-7B3E08415180}" type="slidenum">
              <a:rPr lang="pl-PL" smtClean="0">
                <a:latin typeface="Calibri" pitchFamily="34" charset="0"/>
              </a:rPr>
              <a:pPr eaLnBrk="1" fontAlgn="base" hangingPunct="1">
                <a:spcBef>
                  <a:spcPct val="0"/>
                </a:spcBef>
                <a:spcAft>
                  <a:spcPct val="0"/>
                </a:spcAft>
              </a:pPr>
              <a:t>3</a:t>
            </a:fld>
            <a:endParaRPr lang="pl-PL"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C6AE2D1-6D79-48E0-8157-5D10F5C77A59}" type="slidenum">
              <a:rPr lang="pl-PL" smtClean="0"/>
              <a:pPr>
                <a:defRPr/>
              </a:pPr>
              <a:t>11</a:t>
            </a:fld>
            <a:endParaRPr lang="pl-PL"/>
          </a:p>
        </p:txBody>
      </p:sp>
    </p:spTree>
    <p:extLst>
      <p:ext uri="{BB962C8B-B14F-4D97-AF65-F5344CB8AC3E}">
        <p14:creationId xmlns:p14="http://schemas.microsoft.com/office/powerpoint/2010/main" xmlns="" val="247836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Investigations were carried out on the specimens in state before and after the heat treatment. Applied annealing was performed in temperature 600°C for 90 min with cooling in furnace to 300°C and in air to environment conditions. The heat treatment conditions were matched in cooperation with </a:t>
            </a:r>
            <a:r>
              <a:rPr lang="en-US" sz="1200" kern="1200" dirty="0" err="1" smtClean="0">
                <a:solidFill>
                  <a:schemeClr val="tx1"/>
                </a:solidFill>
                <a:effectLst/>
                <a:latin typeface="+mn-lt"/>
                <a:ea typeface="+mn-ea"/>
                <a:cs typeface="+mn-cs"/>
              </a:rPr>
              <a:t>Explomet</a:t>
            </a:r>
            <a:r>
              <a:rPr lang="en-US" sz="1200" kern="1200" dirty="0" smtClean="0">
                <a:solidFill>
                  <a:schemeClr val="tx1"/>
                </a:solidFill>
                <a:effectLst/>
                <a:latin typeface="+mn-lt"/>
                <a:ea typeface="+mn-ea"/>
                <a:cs typeface="+mn-cs"/>
              </a:rPr>
              <a:t> company, were investigated bimetal was produced as well.</a:t>
            </a:r>
            <a:endParaRPr lang="pl-PL"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pPr>
              <a:defRPr/>
            </a:pPr>
            <a:fld id="{1C6AE2D1-6D79-48E0-8157-5D10F5C77A59}" type="slidenum">
              <a:rPr lang="pl-PL" smtClean="0"/>
              <a:pPr>
                <a:defRPr/>
              </a:pPr>
              <a:t>14</a:t>
            </a:fld>
            <a:endParaRPr lang="pl-PL"/>
          </a:p>
        </p:txBody>
      </p:sp>
    </p:spTree>
    <p:extLst>
      <p:ext uri="{BB962C8B-B14F-4D97-AF65-F5344CB8AC3E}">
        <p14:creationId xmlns:p14="http://schemas.microsoft.com/office/powerpoint/2010/main" xmlns="" val="96609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mn-lt"/>
                <a:ea typeface="+mn-ea"/>
                <a:cs typeface="+mn-cs"/>
              </a:rPr>
              <a:t>Microhardness</a:t>
            </a:r>
            <a:r>
              <a:rPr lang="en-US" sz="1200" kern="1200" dirty="0" smtClean="0">
                <a:solidFill>
                  <a:schemeClr val="tx1"/>
                </a:solidFill>
                <a:effectLst/>
                <a:latin typeface="+mn-lt"/>
                <a:ea typeface="+mn-ea"/>
                <a:cs typeface="+mn-cs"/>
              </a:rPr>
              <a:t> test results plotted as a graph in Fig. 11 revealed significant reduction of </a:t>
            </a:r>
            <a:r>
              <a:rPr lang="en-US" sz="1200" kern="1200" dirty="0" err="1" smtClean="0">
                <a:solidFill>
                  <a:schemeClr val="tx1"/>
                </a:solidFill>
                <a:effectLst/>
                <a:latin typeface="+mn-lt"/>
                <a:ea typeface="+mn-ea"/>
                <a:cs typeface="+mn-cs"/>
              </a:rPr>
              <a:t>microhardness</a:t>
            </a:r>
            <a:r>
              <a:rPr lang="en-US" sz="1200" kern="1200" dirty="0" smtClean="0">
                <a:solidFill>
                  <a:schemeClr val="tx1"/>
                </a:solidFill>
                <a:effectLst/>
                <a:latin typeface="+mn-lt"/>
                <a:ea typeface="+mn-ea"/>
                <a:cs typeface="+mn-cs"/>
              </a:rPr>
              <a:t> near the bond area, particularly at the steel side. Lower </a:t>
            </a:r>
            <a:r>
              <a:rPr lang="en-US" sz="1200" kern="1200" dirty="0" err="1" smtClean="0">
                <a:solidFill>
                  <a:schemeClr val="tx1"/>
                </a:solidFill>
                <a:effectLst/>
                <a:latin typeface="+mn-lt"/>
                <a:ea typeface="+mn-ea"/>
                <a:cs typeface="+mn-cs"/>
              </a:rPr>
              <a:t>microhardness</a:t>
            </a:r>
            <a:r>
              <a:rPr lang="en-US" sz="1200" kern="1200" dirty="0" smtClean="0">
                <a:solidFill>
                  <a:schemeClr val="tx1"/>
                </a:solidFill>
                <a:effectLst/>
                <a:latin typeface="+mn-lt"/>
                <a:ea typeface="+mn-ea"/>
                <a:cs typeface="+mn-cs"/>
              </a:rPr>
              <a:t> in the bond area in comparison to the greater distance is associated with </a:t>
            </a:r>
            <a:r>
              <a:rPr lang="en-US" sz="1200" kern="1200" dirty="0" err="1" smtClean="0">
                <a:solidFill>
                  <a:schemeClr val="tx1"/>
                </a:solidFill>
                <a:effectLst/>
                <a:latin typeface="+mn-lt"/>
                <a:ea typeface="+mn-ea"/>
                <a:cs typeface="+mn-cs"/>
              </a:rPr>
              <a:t>decarbonization</a:t>
            </a:r>
            <a:r>
              <a:rPr lang="en-US" sz="1200" kern="1200" dirty="0" smtClean="0">
                <a:solidFill>
                  <a:schemeClr val="tx1"/>
                </a:solidFill>
                <a:effectLst/>
                <a:latin typeface="+mn-lt"/>
                <a:ea typeface="+mn-ea"/>
                <a:cs typeface="+mn-cs"/>
              </a:rPr>
              <a:t> of steel observed in area adjacent to interface on width 150 µm. Phenomenon of </a:t>
            </a:r>
            <a:r>
              <a:rPr lang="en-US" sz="1200" kern="1200" dirty="0" err="1" smtClean="0">
                <a:solidFill>
                  <a:schemeClr val="tx1"/>
                </a:solidFill>
                <a:effectLst/>
                <a:latin typeface="+mn-lt"/>
                <a:ea typeface="+mn-ea"/>
                <a:cs typeface="+mn-cs"/>
              </a:rPr>
              <a:t>decarbonization</a:t>
            </a:r>
            <a:r>
              <a:rPr lang="en-US" sz="1200" kern="1200" dirty="0" smtClean="0">
                <a:solidFill>
                  <a:schemeClr val="tx1"/>
                </a:solidFill>
                <a:effectLst/>
                <a:latin typeface="+mn-lt"/>
                <a:ea typeface="+mn-ea"/>
                <a:cs typeface="+mn-cs"/>
              </a:rPr>
              <a:t> was a result of performed the heat treatment. Moreover, applied annealing contributed to stress relaxation what is associated with significant changes in microstructure like removing the grains deformation.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Results showed in Fig. 12. revealed that cracks propagations were always initiated on the sides of the specimens, despite the fact that the edges of all specimens were rounded. It was </a:t>
            </a:r>
            <a:endParaRPr lang="pl-PL" dirty="0"/>
          </a:p>
        </p:txBody>
      </p:sp>
      <p:sp>
        <p:nvSpPr>
          <p:cNvPr id="4" name="Symbol zastępczy numeru slajdu 3"/>
          <p:cNvSpPr>
            <a:spLocks noGrp="1"/>
          </p:cNvSpPr>
          <p:nvPr>
            <p:ph type="sldNum" sz="quarter" idx="10"/>
          </p:nvPr>
        </p:nvSpPr>
        <p:spPr/>
        <p:txBody>
          <a:bodyPr/>
          <a:lstStyle/>
          <a:p>
            <a:pPr>
              <a:defRPr/>
            </a:pPr>
            <a:fld id="{1C6AE2D1-6D79-48E0-8157-5D10F5C77A59}" type="slidenum">
              <a:rPr lang="pl-PL" smtClean="0"/>
              <a:pPr>
                <a:defRPr/>
              </a:pPr>
              <a:t>16</a:t>
            </a:fld>
            <a:endParaRPr lang="pl-PL"/>
          </a:p>
        </p:txBody>
      </p:sp>
    </p:spTree>
    <p:extLst>
      <p:ext uri="{BB962C8B-B14F-4D97-AF65-F5344CB8AC3E}">
        <p14:creationId xmlns:p14="http://schemas.microsoft.com/office/powerpoint/2010/main" xmlns="" val="86008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also observed that the area of the crack initiation was characterized for plastic fracture. Detailed observations revealed presence of </a:t>
            </a:r>
            <a:r>
              <a:rPr lang="en-US" sz="1200" kern="1200" dirty="0" err="1" smtClean="0">
                <a:solidFill>
                  <a:schemeClr val="tx1"/>
                </a:solidFill>
                <a:effectLst/>
                <a:latin typeface="+mn-lt"/>
                <a:ea typeface="+mn-ea"/>
                <a:cs typeface="+mn-cs"/>
              </a:rPr>
              <a:t>microcracks</a:t>
            </a:r>
            <a:r>
              <a:rPr lang="en-US" sz="1200" kern="1200" dirty="0" smtClean="0">
                <a:solidFill>
                  <a:schemeClr val="tx1"/>
                </a:solidFill>
                <a:effectLst/>
                <a:latin typeface="+mn-lt"/>
                <a:ea typeface="+mn-ea"/>
                <a:cs typeface="+mn-cs"/>
              </a:rPr>
              <a:t> in that area, with were connected with each other and propagated further as a main crack. </a:t>
            </a:r>
            <a:endParaRPr lang="pl-PL" dirty="0"/>
          </a:p>
        </p:txBody>
      </p:sp>
      <p:sp>
        <p:nvSpPr>
          <p:cNvPr id="4" name="Symbol zastępczy numeru slajdu 3"/>
          <p:cNvSpPr>
            <a:spLocks noGrp="1"/>
          </p:cNvSpPr>
          <p:nvPr>
            <p:ph type="sldNum" sz="quarter" idx="10"/>
          </p:nvPr>
        </p:nvSpPr>
        <p:spPr/>
        <p:txBody>
          <a:bodyPr/>
          <a:lstStyle/>
          <a:p>
            <a:pPr>
              <a:defRPr/>
            </a:pPr>
            <a:fld id="{1C6AE2D1-6D79-48E0-8157-5D10F5C77A59}" type="slidenum">
              <a:rPr lang="pl-PL" smtClean="0"/>
              <a:pPr>
                <a:defRPr/>
              </a:pPr>
              <a:t>17</a:t>
            </a:fld>
            <a:endParaRPr lang="pl-PL"/>
          </a:p>
        </p:txBody>
      </p:sp>
    </p:spTree>
    <p:extLst>
      <p:ext uri="{BB962C8B-B14F-4D97-AF65-F5344CB8AC3E}">
        <p14:creationId xmlns:p14="http://schemas.microsoft.com/office/powerpoint/2010/main" xmlns="" val="1762154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4" name="Trójkąt prostokątny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upa 15"/>
          <p:cNvGrpSpPr>
            <a:grpSpLocks/>
          </p:cNvGrpSpPr>
          <p:nvPr/>
        </p:nvGrpSpPr>
        <p:grpSpPr bwMode="auto">
          <a:xfrm>
            <a:off x="-3175" y="4953000"/>
            <a:ext cx="9147175" cy="1911350"/>
            <a:chOff x="-3765" y="4832896"/>
            <a:chExt cx="9147765" cy="2032192"/>
          </a:xfrm>
        </p:grpSpPr>
        <p:sp>
          <p:nvSpPr>
            <p:cNvPr id="6" name="Dowolny kształt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Dowolny kształt 18"/>
            <p:cNvSpPr>
              <a:spLocks/>
            </p:cNvSpPr>
            <p:nvPr/>
          </p:nvSpPr>
          <p:spPr bwMode="auto">
            <a:xfrm>
              <a:off x="35443" y="5135526"/>
              <a:ext cx="9108557" cy="838200"/>
            </a:xfrm>
            <a:custGeom>
              <a:avLst/>
              <a:gdLst>
                <a:gd name="T0" fmla="*/ 0 w 5760"/>
                <a:gd name="T1" fmla="*/ 0 h 528"/>
                <a:gd name="T2" fmla="*/ 9108557 w 5760"/>
                <a:gd name="T3" fmla="*/ 0 h 528"/>
                <a:gd name="T4" fmla="*/ 9108557 w 5760"/>
                <a:gd name="T5" fmla="*/ 838200 h 528"/>
                <a:gd name="T6" fmla="*/ 75905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pl-PL"/>
            </a:p>
          </p:txBody>
        </p:sp>
        <p:sp>
          <p:nvSpPr>
            <p:cNvPr id="8" name="Dowolny kształt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Łącznik prostoliniowy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ytuł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pl-PL" smtClean="0"/>
              <a:t>Kliknij, aby edytować styl</a:t>
            </a:r>
            <a:endParaRPr lang="en-US"/>
          </a:p>
        </p:txBody>
      </p:sp>
      <p:sp>
        <p:nvSpPr>
          <p:cNvPr id="17" name="Podtytuł 16"/>
          <p:cNvSpPr>
            <a:spLocks noGrp="1"/>
          </p:cNvSpPr>
          <p:nvPr>
            <p:ph type="subTitle" idx="1"/>
          </p:nvPr>
        </p:nvSpPr>
        <p:spPr>
          <a:xfrm>
            <a:off x="684212" y="3645024"/>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pl-PL" smtClean="0"/>
              <a:t>Kliknij, aby edytować styl wzorca podtytułu</a:t>
            </a:r>
            <a:endParaRPr lang="en-US"/>
          </a:p>
        </p:txBody>
      </p:sp>
      <p:sp>
        <p:nvSpPr>
          <p:cNvPr id="11" name="Symbol zastępczy daty 29"/>
          <p:cNvSpPr>
            <a:spLocks noGrp="1"/>
          </p:cNvSpPr>
          <p:nvPr>
            <p:ph type="dt" sz="half" idx="10"/>
          </p:nvPr>
        </p:nvSpPr>
        <p:spPr/>
        <p:txBody>
          <a:bodyPr/>
          <a:lstStyle>
            <a:lvl1pPr>
              <a:defRPr>
                <a:solidFill>
                  <a:srgbClr val="FFFFFF"/>
                </a:solidFill>
              </a:defRPr>
            </a:lvl1pPr>
            <a:extLst/>
          </a:lstStyle>
          <a:p>
            <a:pPr>
              <a:defRPr/>
            </a:pPr>
            <a:fld id="{0AAB0399-EC4C-467C-8D08-9595EE42DFCC}" type="datetimeFigureOut">
              <a:rPr lang="pl-PL"/>
              <a:pPr>
                <a:defRPr/>
              </a:pPr>
              <a:t>2014-05-28</a:t>
            </a:fld>
            <a:endParaRPr lang="pl-PL"/>
          </a:p>
        </p:txBody>
      </p:sp>
      <p:sp>
        <p:nvSpPr>
          <p:cNvPr id="12" name="Symbol zastępczy stopki 18"/>
          <p:cNvSpPr>
            <a:spLocks noGrp="1"/>
          </p:cNvSpPr>
          <p:nvPr>
            <p:ph type="ftr" sz="quarter" idx="11"/>
          </p:nvPr>
        </p:nvSpPr>
        <p:spPr/>
        <p:txBody>
          <a:bodyPr/>
          <a:lstStyle>
            <a:lvl1pPr>
              <a:defRPr>
                <a:solidFill>
                  <a:schemeClr val="accent1">
                    <a:tint val="20000"/>
                  </a:schemeClr>
                </a:solidFill>
              </a:defRPr>
            </a:lvl1pPr>
            <a:extLst/>
          </a:lstStyle>
          <a:p>
            <a:pPr>
              <a:defRPr/>
            </a:pPr>
            <a:endParaRPr lang="pl-PL"/>
          </a:p>
        </p:txBody>
      </p:sp>
      <p:sp>
        <p:nvSpPr>
          <p:cNvPr id="13" name="Symbol zastępczy numeru slajdu 26"/>
          <p:cNvSpPr>
            <a:spLocks noGrp="1"/>
          </p:cNvSpPr>
          <p:nvPr>
            <p:ph type="sldNum" sz="quarter" idx="12"/>
          </p:nvPr>
        </p:nvSpPr>
        <p:spPr/>
        <p:txBody>
          <a:bodyPr/>
          <a:lstStyle>
            <a:lvl1pPr>
              <a:defRPr>
                <a:solidFill>
                  <a:srgbClr val="FFFFFF"/>
                </a:solidFill>
              </a:defRPr>
            </a:lvl1pPr>
            <a:extLst/>
          </a:lstStyle>
          <a:p>
            <a:pPr>
              <a:defRPr/>
            </a:pPr>
            <a:fld id="{B920114F-D2D3-471C-8378-BB93F5377F1F}" type="slidenum">
              <a:rPr lang="pl-PL"/>
              <a:pPr>
                <a:defRPr/>
              </a:pPr>
              <a:t>‹#›</a:t>
            </a:fld>
            <a:endParaRPr lang="pl-PL"/>
          </a:p>
        </p:txBody>
      </p:sp>
    </p:spTree>
    <p:extLst>
      <p:ext uri="{BB962C8B-B14F-4D97-AF65-F5344CB8AC3E}">
        <p14:creationId xmlns:p14="http://schemas.microsoft.com/office/powerpoint/2010/main" xmlns="" val="2948472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fld id="{BBE7DBC3-B85F-4B2A-98ED-94DB3014C23D}" type="datetimeFigureOut">
              <a:rPr lang="pl-PL"/>
              <a:pPr>
                <a:defRPr/>
              </a:pPr>
              <a:t>2014-05-28</a:t>
            </a:fld>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351A06B9-B834-4DDD-910E-FA30BD8E3CD4}" type="slidenum">
              <a:rPr lang="pl-PL"/>
              <a:pPr>
                <a:defRPr/>
              </a:pPr>
              <a:t>‹#›</a:t>
            </a:fld>
            <a:endParaRPr lang="pl-PL"/>
          </a:p>
        </p:txBody>
      </p:sp>
    </p:spTree>
    <p:extLst>
      <p:ext uri="{BB962C8B-B14F-4D97-AF65-F5344CB8AC3E}">
        <p14:creationId xmlns:p14="http://schemas.microsoft.com/office/powerpoint/2010/main" xmlns="" val="22584533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fld id="{B626E3E6-96B3-4A5C-83BD-D088F7A18FD1}" type="datetimeFigureOut">
              <a:rPr lang="pl-PL"/>
              <a:pPr>
                <a:defRPr/>
              </a:pPr>
              <a:t>2014-05-28</a:t>
            </a:fld>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32E954B4-00F1-4EA8-8DA6-32B4BAB08CF4}" type="slidenum">
              <a:rPr lang="pl-PL"/>
              <a:pPr>
                <a:defRPr/>
              </a:pPr>
              <a:t>‹#›</a:t>
            </a:fld>
            <a:endParaRPr lang="pl-PL"/>
          </a:p>
        </p:txBody>
      </p:sp>
    </p:spTree>
    <p:extLst>
      <p:ext uri="{BB962C8B-B14F-4D97-AF65-F5344CB8AC3E}">
        <p14:creationId xmlns:p14="http://schemas.microsoft.com/office/powerpoint/2010/main" xmlns="" val="31021693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Tytuł 6"/>
          <p:cNvSpPr>
            <a:spLocks noGrp="1"/>
          </p:cNvSpPr>
          <p:nvPr>
            <p:ph type="title"/>
          </p:nvPr>
        </p:nvSpPr>
        <p:spPr/>
        <p:txBody>
          <a:bodyPr rtlCol="0"/>
          <a:lstStyle>
            <a:extLst/>
          </a:lstStyle>
          <a:p>
            <a:r>
              <a:rPr lang="pl-PL" smtClean="0"/>
              <a:t>Kliknij, aby edytować styl</a:t>
            </a:r>
            <a:endParaRPr lang="en-US"/>
          </a:p>
        </p:txBody>
      </p:sp>
      <p:sp>
        <p:nvSpPr>
          <p:cNvPr id="4" name="Symbol zastępczy daty 9"/>
          <p:cNvSpPr>
            <a:spLocks noGrp="1"/>
          </p:cNvSpPr>
          <p:nvPr>
            <p:ph type="dt" sz="half" idx="10"/>
          </p:nvPr>
        </p:nvSpPr>
        <p:spPr/>
        <p:txBody>
          <a:bodyPr/>
          <a:lstStyle>
            <a:lvl1pPr>
              <a:defRPr/>
            </a:lvl1pPr>
          </a:lstStyle>
          <a:p>
            <a:pPr>
              <a:defRPr/>
            </a:pPr>
            <a:fld id="{25174924-37A7-47A6-B9BB-ABFD51918FDC}" type="datetimeFigureOut">
              <a:rPr lang="pl-PL"/>
              <a:pPr>
                <a:defRPr/>
              </a:pPr>
              <a:t>2014-05-28</a:t>
            </a:fld>
            <a:endParaRPr lang="pl-PL"/>
          </a:p>
        </p:txBody>
      </p:sp>
      <p:sp>
        <p:nvSpPr>
          <p:cNvPr id="5" name="Symbol zastępczy stopki 21"/>
          <p:cNvSpPr>
            <a:spLocks noGrp="1"/>
          </p:cNvSpPr>
          <p:nvPr>
            <p:ph type="ftr" sz="quarter" idx="11"/>
          </p:nvPr>
        </p:nvSpPr>
        <p:spPr/>
        <p:txBody>
          <a:bodyPr/>
          <a:lstStyle>
            <a:lvl1pPr>
              <a:defRPr/>
            </a:lvl1pPr>
          </a:lstStyle>
          <a:p>
            <a:pPr>
              <a:defRPr/>
            </a:pPr>
            <a:r>
              <a:rPr lang="pl-PL" dirty="0" smtClean="0"/>
              <a:t>PIRE 2011</a:t>
            </a:r>
          </a:p>
          <a:p>
            <a:pPr>
              <a:defRPr/>
            </a:pPr>
            <a:r>
              <a:rPr lang="pl-PL" dirty="0" smtClean="0"/>
              <a:t>Ustroń</a:t>
            </a:r>
            <a:endParaRPr lang="pl-PL" dirty="0"/>
          </a:p>
        </p:txBody>
      </p:sp>
      <p:sp>
        <p:nvSpPr>
          <p:cNvPr id="6" name="Symbol zastępczy numeru slajdu 17"/>
          <p:cNvSpPr>
            <a:spLocks noGrp="1"/>
          </p:cNvSpPr>
          <p:nvPr>
            <p:ph type="sldNum" sz="quarter" idx="12"/>
          </p:nvPr>
        </p:nvSpPr>
        <p:spPr/>
        <p:txBody>
          <a:bodyPr/>
          <a:lstStyle>
            <a:lvl1pPr>
              <a:defRPr/>
            </a:lvl1pPr>
          </a:lstStyle>
          <a:p>
            <a:pPr>
              <a:defRPr/>
            </a:pPr>
            <a:fld id="{D6ACAAB4-A15A-4837-8E78-3871F006E893}" type="slidenum">
              <a:rPr lang="pl-PL"/>
              <a:pPr>
                <a:defRPr/>
              </a:pPr>
              <a:t>‹#›</a:t>
            </a:fld>
            <a:endParaRPr lang="pl-PL"/>
          </a:p>
        </p:txBody>
      </p:sp>
    </p:spTree>
    <p:extLst>
      <p:ext uri="{BB962C8B-B14F-4D97-AF65-F5344CB8AC3E}">
        <p14:creationId xmlns:p14="http://schemas.microsoft.com/office/powerpoint/2010/main" xmlns="" val="1159341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4" name="Pag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Pag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ytuł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pl-PL" smtClean="0"/>
              <a:t>Kliknij, aby edytować styl</a:t>
            </a:r>
            <a:endParaRPr lang="en-US"/>
          </a:p>
        </p:txBody>
      </p:sp>
      <p:sp>
        <p:nvSpPr>
          <p:cNvPr id="3" name="Symbol zastępczy tekstu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pl-PL" smtClean="0"/>
              <a:t>Kliknij, aby edytować style wzorca tekstu</a:t>
            </a:r>
          </a:p>
        </p:txBody>
      </p:sp>
      <p:sp>
        <p:nvSpPr>
          <p:cNvPr id="6" name="Symbol zastępczy daty 3"/>
          <p:cNvSpPr>
            <a:spLocks noGrp="1"/>
          </p:cNvSpPr>
          <p:nvPr>
            <p:ph type="dt" sz="half" idx="10"/>
          </p:nvPr>
        </p:nvSpPr>
        <p:spPr/>
        <p:txBody>
          <a:bodyPr/>
          <a:lstStyle>
            <a:lvl1pPr>
              <a:defRPr/>
            </a:lvl1pPr>
            <a:extLst/>
          </a:lstStyle>
          <a:p>
            <a:pPr>
              <a:defRPr/>
            </a:pPr>
            <a:fld id="{419C37B3-FC19-4F09-8F2A-850D6B2C5323}" type="datetimeFigureOut">
              <a:rPr lang="pl-PL"/>
              <a:pPr>
                <a:defRPr/>
              </a:pPr>
              <a:t>2014-05-28</a:t>
            </a:fld>
            <a:endParaRPr lang="pl-PL"/>
          </a:p>
        </p:txBody>
      </p:sp>
      <p:sp>
        <p:nvSpPr>
          <p:cNvPr id="7" name="Symbol zastępczy stopki 4"/>
          <p:cNvSpPr>
            <a:spLocks noGrp="1"/>
          </p:cNvSpPr>
          <p:nvPr>
            <p:ph type="ftr" sz="quarter" idx="11"/>
          </p:nvPr>
        </p:nvSpPr>
        <p:spPr/>
        <p:txBody>
          <a:bodyPr/>
          <a:lstStyle>
            <a:lvl1pPr>
              <a:defRPr/>
            </a:lvl1pPr>
            <a:extLst/>
          </a:lstStyle>
          <a:p>
            <a:pPr>
              <a:defRPr/>
            </a:pPr>
            <a:r>
              <a:rPr lang="pl-PL" dirty="0" smtClean="0"/>
              <a:t>PIRE 2011</a:t>
            </a:r>
          </a:p>
          <a:p>
            <a:pPr>
              <a:defRPr/>
            </a:pPr>
            <a:r>
              <a:rPr lang="pl-PL" dirty="0" smtClean="0"/>
              <a:t>Ustroń</a:t>
            </a:r>
            <a:endParaRPr lang="pl-PL" dirty="0"/>
          </a:p>
        </p:txBody>
      </p:sp>
      <p:sp>
        <p:nvSpPr>
          <p:cNvPr id="8" name="Symbol zastępczy numeru slajdu 5"/>
          <p:cNvSpPr>
            <a:spLocks noGrp="1"/>
          </p:cNvSpPr>
          <p:nvPr>
            <p:ph type="sldNum" sz="quarter" idx="12"/>
          </p:nvPr>
        </p:nvSpPr>
        <p:spPr/>
        <p:txBody>
          <a:bodyPr/>
          <a:lstStyle>
            <a:lvl1pPr>
              <a:defRPr/>
            </a:lvl1pPr>
            <a:extLst/>
          </a:lstStyle>
          <a:p>
            <a:pPr>
              <a:defRPr/>
            </a:pPr>
            <a:fld id="{06279E69-1956-477B-88C1-2E1465158B04}" type="slidenum">
              <a:rPr lang="pl-PL"/>
              <a:pPr>
                <a:defRPr/>
              </a:pPr>
              <a:t>‹#›</a:t>
            </a:fld>
            <a:endParaRPr lang="pl-PL"/>
          </a:p>
        </p:txBody>
      </p:sp>
    </p:spTree>
    <p:extLst>
      <p:ext uri="{BB962C8B-B14F-4D97-AF65-F5344CB8AC3E}">
        <p14:creationId xmlns:p14="http://schemas.microsoft.com/office/powerpoint/2010/main" xmlns="" val="21638760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8" name="Tytuł 7"/>
          <p:cNvSpPr>
            <a:spLocks noGrp="1"/>
          </p:cNvSpPr>
          <p:nvPr>
            <p:ph type="title"/>
          </p:nvPr>
        </p:nvSpPr>
        <p:spPr/>
        <p:txBody>
          <a:bodyPr rtlCol="0"/>
          <a:lstStyle>
            <a:extLst/>
          </a:lstStyle>
          <a:p>
            <a:r>
              <a:rPr lang="pl-PL" smtClean="0"/>
              <a:t>Kliknij, aby edytować styl</a:t>
            </a:r>
            <a:endParaRPr lang="en-US"/>
          </a:p>
        </p:txBody>
      </p:sp>
      <p:sp>
        <p:nvSpPr>
          <p:cNvPr id="5" name="Symbol zastępczy daty 4"/>
          <p:cNvSpPr>
            <a:spLocks noGrp="1"/>
          </p:cNvSpPr>
          <p:nvPr>
            <p:ph type="dt" sz="half" idx="10"/>
          </p:nvPr>
        </p:nvSpPr>
        <p:spPr/>
        <p:txBody>
          <a:bodyPr/>
          <a:lstStyle>
            <a:lvl1pPr>
              <a:defRPr/>
            </a:lvl1pPr>
            <a:extLst/>
          </a:lstStyle>
          <a:p>
            <a:pPr>
              <a:defRPr/>
            </a:pPr>
            <a:fld id="{48F8CD02-1AE6-4329-A75E-0FCA24364479}" type="datetimeFigureOut">
              <a:rPr lang="pl-PL"/>
              <a:pPr>
                <a:defRPr/>
              </a:pPr>
              <a:t>2014-05-28</a:t>
            </a:fld>
            <a:endParaRPr lang="pl-PL"/>
          </a:p>
        </p:txBody>
      </p:sp>
      <p:sp>
        <p:nvSpPr>
          <p:cNvPr id="6" name="Symbol zastępczy stopki 5"/>
          <p:cNvSpPr>
            <a:spLocks noGrp="1"/>
          </p:cNvSpPr>
          <p:nvPr>
            <p:ph type="ftr" sz="quarter" idx="11"/>
          </p:nvPr>
        </p:nvSpPr>
        <p:spPr/>
        <p:txBody>
          <a:bodyPr/>
          <a:lstStyle>
            <a:lvl1pPr>
              <a:defRPr/>
            </a:lvl1pPr>
            <a:extLst/>
          </a:lstStyle>
          <a:p>
            <a:pPr>
              <a:defRPr/>
            </a:pPr>
            <a:endParaRPr lang="pl-PL"/>
          </a:p>
        </p:txBody>
      </p:sp>
      <p:sp>
        <p:nvSpPr>
          <p:cNvPr id="7" name="Symbol zastępczy numeru slajdu 6"/>
          <p:cNvSpPr>
            <a:spLocks noGrp="1"/>
          </p:cNvSpPr>
          <p:nvPr>
            <p:ph type="sldNum" sz="quarter" idx="12"/>
          </p:nvPr>
        </p:nvSpPr>
        <p:spPr/>
        <p:txBody>
          <a:bodyPr/>
          <a:lstStyle>
            <a:lvl1pPr>
              <a:defRPr/>
            </a:lvl1pPr>
            <a:extLst/>
          </a:lstStyle>
          <a:p>
            <a:pPr>
              <a:defRPr/>
            </a:pPr>
            <a:fld id="{F7ED9BB2-CF4F-4E1C-A3DB-2FF9F2777454}" type="slidenum">
              <a:rPr lang="pl-PL"/>
              <a:pPr>
                <a:defRPr/>
              </a:pPr>
              <a:t>‹#›</a:t>
            </a:fld>
            <a:endParaRPr lang="pl-PL"/>
          </a:p>
        </p:txBody>
      </p:sp>
    </p:spTree>
    <p:extLst>
      <p:ext uri="{BB962C8B-B14F-4D97-AF65-F5344CB8AC3E}">
        <p14:creationId xmlns:p14="http://schemas.microsoft.com/office/powerpoint/2010/main" xmlns="" val="13855801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lstStyle>
            <a:lvl1pPr>
              <a:defRPr/>
            </a:lvl1pPr>
            <a:extLst/>
          </a:lstStyle>
          <a:p>
            <a:r>
              <a:rPr lang="pl-PL" smtClean="0"/>
              <a:t>Kliknij, aby edytować styl</a:t>
            </a:r>
            <a:endParaRPr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Symbol zastępczy daty 6"/>
          <p:cNvSpPr>
            <a:spLocks noGrp="1"/>
          </p:cNvSpPr>
          <p:nvPr>
            <p:ph type="dt" sz="half" idx="10"/>
          </p:nvPr>
        </p:nvSpPr>
        <p:spPr/>
        <p:txBody>
          <a:bodyPr/>
          <a:lstStyle>
            <a:lvl1pPr>
              <a:defRPr/>
            </a:lvl1pPr>
            <a:extLst/>
          </a:lstStyle>
          <a:p>
            <a:pPr>
              <a:defRPr/>
            </a:pPr>
            <a:fld id="{60097B23-E993-4767-8B3D-AF461E2B5BC5}" type="datetimeFigureOut">
              <a:rPr lang="pl-PL"/>
              <a:pPr>
                <a:defRPr/>
              </a:pPr>
              <a:t>2014-05-28</a:t>
            </a:fld>
            <a:endParaRPr lang="pl-PL"/>
          </a:p>
        </p:txBody>
      </p:sp>
      <p:sp>
        <p:nvSpPr>
          <p:cNvPr id="8" name="Symbol zastępczy stopki 7"/>
          <p:cNvSpPr>
            <a:spLocks noGrp="1"/>
          </p:cNvSpPr>
          <p:nvPr>
            <p:ph type="ftr" sz="quarter" idx="11"/>
          </p:nvPr>
        </p:nvSpPr>
        <p:spPr/>
        <p:txBody>
          <a:bodyPr/>
          <a:lstStyle>
            <a:lvl1pPr>
              <a:defRPr/>
            </a:lvl1pPr>
            <a:extLst/>
          </a:lstStyle>
          <a:p>
            <a:pPr>
              <a:defRPr/>
            </a:pPr>
            <a:endParaRPr lang="pl-PL"/>
          </a:p>
        </p:txBody>
      </p:sp>
      <p:sp>
        <p:nvSpPr>
          <p:cNvPr id="9" name="Symbol zastępczy numeru slajdu 8"/>
          <p:cNvSpPr>
            <a:spLocks noGrp="1"/>
          </p:cNvSpPr>
          <p:nvPr>
            <p:ph type="sldNum" sz="quarter" idx="12"/>
          </p:nvPr>
        </p:nvSpPr>
        <p:spPr/>
        <p:txBody>
          <a:bodyPr/>
          <a:lstStyle>
            <a:lvl1pPr>
              <a:defRPr/>
            </a:lvl1pPr>
            <a:extLst/>
          </a:lstStyle>
          <a:p>
            <a:pPr>
              <a:defRPr/>
            </a:pPr>
            <a:fld id="{068E606F-F271-4C1B-8648-5F12CFE373D2}" type="slidenum">
              <a:rPr lang="pl-PL"/>
              <a:pPr>
                <a:defRPr/>
              </a:pPr>
              <a:t>‹#›</a:t>
            </a:fld>
            <a:endParaRPr lang="pl-PL"/>
          </a:p>
        </p:txBody>
      </p:sp>
    </p:spTree>
    <p:extLst>
      <p:ext uri="{BB962C8B-B14F-4D97-AF65-F5344CB8AC3E}">
        <p14:creationId xmlns:p14="http://schemas.microsoft.com/office/powerpoint/2010/main" xmlns="" val="37310773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ytuł 5"/>
          <p:cNvSpPr>
            <a:spLocks noGrp="1"/>
          </p:cNvSpPr>
          <p:nvPr>
            <p:ph type="title"/>
          </p:nvPr>
        </p:nvSpPr>
        <p:spPr/>
        <p:txBody>
          <a:bodyPr rtlCol="0"/>
          <a:lstStyle>
            <a:extLst/>
          </a:lstStyle>
          <a:p>
            <a:r>
              <a:rPr lang="pl-PL" smtClean="0"/>
              <a:t>Kliknij, aby edytować styl</a:t>
            </a:r>
            <a:endParaRPr lang="en-US"/>
          </a:p>
        </p:txBody>
      </p:sp>
      <p:sp>
        <p:nvSpPr>
          <p:cNvPr id="3" name="Symbol zastępczy daty 2"/>
          <p:cNvSpPr>
            <a:spLocks noGrp="1"/>
          </p:cNvSpPr>
          <p:nvPr>
            <p:ph type="dt" sz="half" idx="10"/>
          </p:nvPr>
        </p:nvSpPr>
        <p:spPr/>
        <p:txBody>
          <a:bodyPr/>
          <a:lstStyle>
            <a:lvl1pPr>
              <a:defRPr/>
            </a:lvl1pPr>
            <a:extLst/>
          </a:lstStyle>
          <a:p>
            <a:pPr>
              <a:defRPr/>
            </a:pPr>
            <a:fld id="{B63785DC-0672-4BF7-BFBA-74FE7B9FAFB6}" type="datetimeFigureOut">
              <a:rPr lang="pl-PL"/>
              <a:pPr>
                <a:defRPr/>
              </a:pPr>
              <a:t>2014-05-28</a:t>
            </a:fld>
            <a:endParaRPr lang="pl-PL"/>
          </a:p>
        </p:txBody>
      </p:sp>
      <p:sp>
        <p:nvSpPr>
          <p:cNvPr id="4" name="Symbol zastępczy stopki 3"/>
          <p:cNvSpPr>
            <a:spLocks noGrp="1"/>
          </p:cNvSpPr>
          <p:nvPr>
            <p:ph type="ftr" sz="quarter" idx="11"/>
          </p:nvPr>
        </p:nvSpPr>
        <p:spPr/>
        <p:txBody>
          <a:bodyPr/>
          <a:lstStyle>
            <a:lvl1pPr>
              <a:defRPr/>
            </a:lvl1pPr>
            <a:extLst/>
          </a:lstStyle>
          <a:p>
            <a:pPr>
              <a:defRPr/>
            </a:pPr>
            <a:endParaRPr lang="pl-PL"/>
          </a:p>
        </p:txBody>
      </p:sp>
      <p:sp>
        <p:nvSpPr>
          <p:cNvPr id="5" name="Symbol zastępczy numeru slajdu 4"/>
          <p:cNvSpPr>
            <a:spLocks noGrp="1"/>
          </p:cNvSpPr>
          <p:nvPr>
            <p:ph type="sldNum" sz="quarter" idx="12"/>
          </p:nvPr>
        </p:nvSpPr>
        <p:spPr/>
        <p:txBody>
          <a:bodyPr/>
          <a:lstStyle>
            <a:lvl1pPr>
              <a:defRPr/>
            </a:lvl1pPr>
            <a:extLst/>
          </a:lstStyle>
          <a:p>
            <a:pPr>
              <a:defRPr/>
            </a:pPr>
            <a:fld id="{94545248-D1F5-484D-BD54-7C29880CC77C}" type="slidenum">
              <a:rPr lang="pl-PL"/>
              <a:pPr>
                <a:defRPr/>
              </a:pPr>
              <a:t>‹#›</a:t>
            </a:fld>
            <a:endParaRPr lang="pl-PL"/>
          </a:p>
        </p:txBody>
      </p:sp>
    </p:spTree>
    <p:extLst>
      <p:ext uri="{BB962C8B-B14F-4D97-AF65-F5344CB8AC3E}">
        <p14:creationId xmlns:p14="http://schemas.microsoft.com/office/powerpoint/2010/main" xmlns="" val="41040747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9"/>
          <p:cNvSpPr>
            <a:spLocks noGrp="1"/>
          </p:cNvSpPr>
          <p:nvPr>
            <p:ph type="dt" sz="half" idx="10"/>
          </p:nvPr>
        </p:nvSpPr>
        <p:spPr/>
        <p:txBody>
          <a:bodyPr/>
          <a:lstStyle>
            <a:lvl1pPr>
              <a:defRPr/>
            </a:lvl1pPr>
          </a:lstStyle>
          <a:p>
            <a:pPr>
              <a:defRPr/>
            </a:pPr>
            <a:fld id="{AFE28E60-CC57-40F9-9464-21FAF1D07EC1}" type="datetimeFigureOut">
              <a:rPr lang="pl-PL"/>
              <a:pPr>
                <a:defRPr/>
              </a:pPr>
              <a:t>2014-05-28</a:t>
            </a:fld>
            <a:endParaRPr lang="pl-PL"/>
          </a:p>
        </p:txBody>
      </p:sp>
      <p:sp>
        <p:nvSpPr>
          <p:cNvPr id="3" name="Symbol zastępczy stopki 21"/>
          <p:cNvSpPr>
            <a:spLocks noGrp="1"/>
          </p:cNvSpPr>
          <p:nvPr>
            <p:ph type="ftr" sz="quarter" idx="11"/>
          </p:nvPr>
        </p:nvSpPr>
        <p:spPr/>
        <p:txBody>
          <a:bodyPr/>
          <a:lstStyle>
            <a:lvl1pPr>
              <a:defRPr/>
            </a:lvl1pPr>
          </a:lstStyle>
          <a:p>
            <a:pPr>
              <a:defRPr/>
            </a:pPr>
            <a:endParaRPr lang="pl-PL"/>
          </a:p>
        </p:txBody>
      </p:sp>
      <p:sp>
        <p:nvSpPr>
          <p:cNvPr id="4" name="Symbol zastępczy numeru slajdu 17"/>
          <p:cNvSpPr>
            <a:spLocks noGrp="1"/>
          </p:cNvSpPr>
          <p:nvPr>
            <p:ph type="sldNum" sz="quarter" idx="12"/>
          </p:nvPr>
        </p:nvSpPr>
        <p:spPr/>
        <p:txBody>
          <a:bodyPr/>
          <a:lstStyle>
            <a:lvl1pPr>
              <a:defRPr/>
            </a:lvl1pPr>
          </a:lstStyle>
          <a:p>
            <a:pPr>
              <a:defRPr/>
            </a:pPr>
            <a:fld id="{88F5CC3E-200C-4B05-B186-31866007B301}" type="slidenum">
              <a:rPr lang="pl-PL"/>
              <a:pPr>
                <a:defRPr/>
              </a:pPr>
              <a:t>‹#›</a:t>
            </a:fld>
            <a:endParaRPr lang="pl-PL"/>
          </a:p>
        </p:txBody>
      </p:sp>
    </p:spTree>
    <p:extLst>
      <p:ext uri="{BB962C8B-B14F-4D97-AF65-F5344CB8AC3E}">
        <p14:creationId xmlns:p14="http://schemas.microsoft.com/office/powerpoint/2010/main" xmlns="" val="35407844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pl-PL" smtClean="0"/>
              <a:t>Kliknij, aby edytować styl</a:t>
            </a:r>
            <a:endParaRPr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4"/>
          <p:cNvSpPr>
            <a:spLocks noGrp="1"/>
          </p:cNvSpPr>
          <p:nvPr>
            <p:ph type="dt" sz="half" idx="10"/>
          </p:nvPr>
        </p:nvSpPr>
        <p:spPr/>
        <p:txBody>
          <a:bodyPr/>
          <a:lstStyle>
            <a:lvl1pPr>
              <a:defRPr/>
            </a:lvl1pPr>
            <a:extLst/>
          </a:lstStyle>
          <a:p>
            <a:pPr>
              <a:defRPr/>
            </a:pPr>
            <a:fld id="{60BA0A50-085E-4CCD-AF11-0598F570416D}" type="datetimeFigureOut">
              <a:rPr lang="pl-PL"/>
              <a:pPr>
                <a:defRPr/>
              </a:pPr>
              <a:t>2014-05-28</a:t>
            </a:fld>
            <a:endParaRPr lang="pl-PL"/>
          </a:p>
        </p:txBody>
      </p:sp>
      <p:sp>
        <p:nvSpPr>
          <p:cNvPr id="6" name="Symbol zastępczy stopki 5"/>
          <p:cNvSpPr>
            <a:spLocks noGrp="1"/>
          </p:cNvSpPr>
          <p:nvPr>
            <p:ph type="ftr" sz="quarter" idx="11"/>
          </p:nvPr>
        </p:nvSpPr>
        <p:spPr/>
        <p:txBody>
          <a:bodyPr/>
          <a:lstStyle>
            <a:lvl1pPr>
              <a:defRPr/>
            </a:lvl1pPr>
            <a:extLst/>
          </a:lstStyle>
          <a:p>
            <a:pPr>
              <a:defRPr/>
            </a:pPr>
            <a:endParaRPr lang="pl-PL"/>
          </a:p>
        </p:txBody>
      </p:sp>
      <p:sp>
        <p:nvSpPr>
          <p:cNvPr id="7" name="Symbol zastępczy numeru slajdu 6"/>
          <p:cNvSpPr>
            <a:spLocks noGrp="1"/>
          </p:cNvSpPr>
          <p:nvPr>
            <p:ph type="sldNum" sz="quarter" idx="12"/>
          </p:nvPr>
        </p:nvSpPr>
        <p:spPr/>
        <p:txBody>
          <a:bodyPr/>
          <a:lstStyle>
            <a:lvl1pPr>
              <a:defRPr/>
            </a:lvl1pPr>
            <a:extLst/>
          </a:lstStyle>
          <a:p>
            <a:pPr>
              <a:defRPr/>
            </a:pPr>
            <a:fld id="{80AF073A-7409-415C-B4AC-19C5723F0907}" type="slidenum">
              <a:rPr lang="pl-PL"/>
              <a:pPr>
                <a:defRPr/>
              </a:pPr>
              <a:t>‹#›</a:t>
            </a:fld>
            <a:endParaRPr lang="pl-PL"/>
          </a:p>
        </p:txBody>
      </p:sp>
    </p:spTree>
    <p:extLst>
      <p:ext uri="{BB962C8B-B14F-4D97-AF65-F5344CB8AC3E}">
        <p14:creationId xmlns:p14="http://schemas.microsoft.com/office/powerpoint/2010/main" xmlns="" val="2209733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5" name="Dowolny kształt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Dowolny kształt 15"/>
          <p:cNvSpPr>
            <a:spLocks/>
          </p:cNvSpPr>
          <p:nvPr/>
        </p:nvSpPr>
        <p:spPr bwMode="auto">
          <a:xfrm>
            <a:off x="485775" y="5938838"/>
            <a:ext cx="3690938" cy="933450"/>
          </a:xfrm>
          <a:custGeom>
            <a:avLst/>
            <a:gdLst>
              <a:gd name="T0" fmla="*/ 0 w 5591"/>
              <a:gd name="T1" fmla="*/ 0 h 588"/>
              <a:gd name="T2" fmla="*/ 3802505 w 5591"/>
              <a:gd name="T3" fmla="*/ 0 h 588"/>
              <a:gd name="T4" fmla="*/ 3802505 w 5591"/>
              <a:gd name="T5" fmla="*/ 838200 h 588"/>
              <a:gd name="T6" fmla="*/ 3168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pl-PL"/>
          </a:p>
        </p:txBody>
      </p:sp>
      <p:sp>
        <p:nvSpPr>
          <p:cNvPr id="7" name="Trójkąt prostokątny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Łącznik prostoliniowy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Pag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Pag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Symbol zastępczy tekstu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pl-PL" noProof="0" smtClean="0"/>
              <a:t>Kliknij ikonę, aby dodać obraz</a:t>
            </a:r>
            <a:endParaRPr lang="en-US" noProof="0" dirty="0"/>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pl-PL" smtClean="0"/>
              <a:t>Kliknij, aby edytować styl</a:t>
            </a:r>
            <a:endParaRPr lang="en-US"/>
          </a:p>
        </p:txBody>
      </p:sp>
      <p:sp>
        <p:nvSpPr>
          <p:cNvPr id="11" name="Symbol zastępczy daty 4"/>
          <p:cNvSpPr>
            <a:spLocks noGrp="1"/>
          </p:cNvSpPr>
          <p:nvPr>
            <p:ph type="dt" sz="half" idx="10"/>
          </p:nvPr>
        </p:nvSpPr>
        <p:spPr/>
        <p:txBody>
          <a:bodyPr/>
          <a:lstStyle>
            <a:lvl1pPr>
              <a:defRPr>
                <a:solidFill>
                  <a:schemeClr val="tx1"/>
                </a:solidFill>
              </a:defRPr>
            </a:lvl1pPr>
            <a:extLst/>
          </a:lstStyle>
          <a:p>
            <a:pPr>
              <a:defRPr/>
            </a:pPr>
            <a:fld id="{61E4B639-F3BA-47AD-906B-8153FA882231}" type="datetimeFigureOut">
              <a:rPr lang="pl-PL"/>
              <a:pPr>
                <a:defRPr/>
              </a:pPr>
              <a:t>2014-05-28</a:t>
            </a:fld>
            <a:endParaRPr lang="pl-PL"/>
          </a:p>
        </p:txBody>
      </p:sp>
      <p:sp>
        <p:nvSpPr>
          <p:cNvPr id="12" name="Symbol zastępczy stopki 5"/>
          <p:cNvSpPr>
            <a:spLocks noGrp="1"/>
          </p:cNvSpPr>
          <p:nvPr>
            <p:ph type="ftr" sz="quarter" idx="11"/>
          </p:nvPr>
        </p:nvSpPr>
        <p:spPr/>
        <p:txBody>
          <a:bodyPr/>
          <a:lstStyle>
            <a:lvl1pPr>
              <a:defRPr>
                <a:solidFill>
                  <a:schemeClr val="tx1"/>
                </a:solidFill>
              </a:defRPr>
            </a:lvl1pPr>
            <a:extLst/>
          </a:lstStyle>
          <a:p>
            <a:pPr>
              <a:defRPr/>
            </a:pPr>
            <a:endParaRPr lang="pl-PL"/>
          </a:p>
        </p:txBody>
      </p:sp>
      <p:sp>
        <p:nvSpPr>
          <p:cNvPr id="13" name="Symbol zastępczy numeru slajdu 6"/>
          <p:cNvSpPr>
            <a:spLocks noGrp="1"/>
          </p:cNvSpPr>
          <p:nvPr>
            <p:ph type="sldNum" sz="quarter" idx="12"/>
          </p:nvPr>
        </p:nvSpPr>
        <p:spPr/>
        <p:txBody>
          <a:bodyPr/>
          <a:lstStyle>
            <a:lvl1pPr>
              <a:defRPr>
                <a:solidFill>
                  <a:schemeClr val="tx1"/>
                </a:solidFill>
              </a:defRPr>
            </a:lvl1pPr>
            <a:extLst/>
          </a:lstStyle>
          <a:p>
            <a:pPr>
              <a:defRPr/>
            </a:pPr>
            <a:fld id="{5984F2B7-F051-40D2-A139-45C033A5079F}" type="slidenum">
              <a:rPr lang="pl-PL"/>
              <a:pPr>
                <a:defRPr/>
              </a:pPr>
              <a:t>‹#›</a:t>
            </a:fld>
            <a:endParaRPr lang="pl-PL"/>
          </a:p>
        </p:txBody>
      </p:sp>
    </p:spTree>
    <p:extLst>
      <p:ext uri="{BB962C8B-B14F-4D97-AF65-F5344CB8AC3E}">
        <p14:creationId xmlns:p14="http://schemas.microsoft.com/office/powerpoint/2010/main" xmlns="" val="31541774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alphaModFix amt="20000"/>
            <a:lum/>
          </a:blip>
          <a:srcRect/>
          <a:stretch>
            <a:fillRect l="-5000" r="-5000"/>
          </a:stretch>
        </a:blipFill>
        <a:effectLst/>
      </p:bgPr>
    </p:bg>
    <p:spTree>
      <p:nvGrpSpPr>
        <p:cNvPr id="1" name=""/>
        <p:cNvGrpSpPr/>
        <p:nvPr/>
      </p:nvGrpSpPr>
      <p:grpSpPr>
        <a:xfrm>
          <a:off x="0" y="0"/>
          <a:ext cx="0" cy="0"/>
          <a:chOff x="0" y="0"/>
          <a:chExt cx="0" cy="0"/>
        </a:xfrm>
      </p:grpSpPr>
      <p:sp>
        <p:nvSpPr>
          <p:cNvPr id="13" name="Dowolny kształt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027" name="Dowolny kształt 11"/>
          <p:cNvSpPr>
            <a:spLocks/>
          </p:cNvSpPr>
          <p:nvPr/>
        </p:nvSpPr>
        <p:spPr bwMode="auto">
          <a:xfrm>
            <a:off x="485775" y="5938838"/>
            <a:ext cx="3690938" cy="933450"/>
          </a:xfrm>
          <a:custGeom>
            <a:avLst/>
            <a:gdLst>
              <a:gd name="T0" fmla="*/ 0 w 5591"/>
              <a:gd name="T1" fmla="*/ 0 h 588"/>
              <a:gd name="T2" fmla="*/ 3802505 w 5591"/>
              <a:gd name="T3" fmla="*/ 0 h 588"/>
              <a:gd name="T4" fmla="*/ 3802505 w 5591"/>
              <a:gd name="T5" fmla="*/ 838200 h 588"/>
              <a:gd name="T6" fmla="*/ 3168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pl-PL"/>
          </a:p>
        </p:txBody>
      </p:sp>
      <p:sp>
        <p:nvSpPr>
          <p:cNvPr id="14" name="Trójkąt prostokątny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Łącznik prostoliniow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pl-PL" smtClean="0"/>
              <a:t>Kliknij, aby edytować styl</a:t>
            </a:r>
            <a:endParaRPr lang="en-US"/>
          </a:p>
        </p:txBody>
      </p:sp>
      <p:sp>
        <p:nvSpPr>
          <p:cNvPr id="1033" name="Symbol zastępczy tekstu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 name="Symbol zastępczy daty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pPr>
              <a:defRPr/>
            </a:pPr>
            <a:fld id="{A07014D5-A228-4271-AA03-128CA8D39DF7}" type="datetimeFigureOut">
              <a:rPr lang="pl-PL"/>
              <a:pPr>
                <a:defRPr/>
              </a:pPr>
              <a:t>2014-05-28</a:t>
            </a:fld>
            <a:endParaRPr lang="pl-PL"/>
          </a:p>
        </p:txBody>
      </p:sp>
      <p:sp>
        <p:nvSpPr>
          <p:cNvPr id="22" name="Symbol zastępczy stopki 21"/>
          <p:cNvSpPr>
            <a:spLocks noGrp="1"/>
          </p:cNvSpPr>
          <p:nvPr>
            <p:ph type="ftr" sz="quarter" idx="3"/>
          </p:nvPr>
        </p:nvSpPr>
        <p:spPr>
          <a:xfrm>
            <a:off x="0" y="6405563"/>
            <a:ext cx="1693517" cy="365125"/>
          </a:xfrm>
          <a:prstGeom prst="rect">
            <a:avLst/>
          </a:prstGeom>
        </p:spPr>
        <p:txBody>
          <a:bodyPr vert="horz" anchor="b"/>
          <a:lstStyle>
            <a:lvl1pPr algn="ctr" eaLnBrk="1" fontAlgn="auto" latinLnBrk="0" hangingPunct="1">
              <a:spcBef>
                <a:spcPts val="0"/>
              </a:spcBef>
              <a:spcAft>
                <a:spcPts val="0"/>
              </a:spcAft>
              <a:defRPr kumimoji="0" sz="1600">
                <a:solidFill>
                  <a:schemeClr val="tx1"/>
                </a:solidFill>
                <a:latin typeface="+mn-lt"/>
              </a:defRPr>
            </a:lvl1pPr>
            <a:extLst/>
          </a:lstStyle>
          <a:p>
            <a:pPr>
              <a:defRPr/>
            </a:pPr>
            <a:r>
              <a:rPr lang="pl-PL" dirty="0" smtClean="0"/>
              <a:t>PIRE 2011</a:t>
            </a:r>
          </a:p>
          <a:p>
            <a:pPr>
              <a:defRPr/>
            </a:pPr>
            <a:r>
              <a:rPr lang="pl-PL" dirty="0" smtClean="0"/>
              <a:t>Ustroń</a:t>
            </a:r>
            <a:endParaRPr lang="pl-PL" dirty="0"/>
          </a:p>
        </p:txBody>
      </p:sp>
      <p:sp>
        <p:nvSpPr>
          <p:cNvPr id="18" name="Symbol zastępczy numeru slajdu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defRPr>
            </a:lvl1pPr>
            <a:extLst/>
          </a:lstStyle>
          <a:p>
            <a:pPr>
              <a:defRPr/>
            </a:pPr>
            <a:fld id="{23DCBD35-77CF-4C03-B774-0C3A2ADDEFD0}"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701" r:id="rId1"/>
    <p:sldLayoutId id="2147483697" r:id="rId2"/>
    <p:sldLayoutId id="2147483702" r:id="rId3"/>
    <p:sldLayoutId id="2147483703" r:id="rId4"/>
    <p:sldLayoutId id="2147483704" r:id="rId5"/>
    <p:sldLayoutId id="2147483705" r:id="rId6"/>
    <p:sldLayoutId id="2147483698" r:id="rId7"/>
    <p:sldLayoutId id="2147483706" r:id="rId8"/>
    <p:sldLayoutId id="2147483707" r:id="rId9"/>
    <p:sldLayoutId id="2147483699" r:id="rId10"/>
    <p:sldLayoutId id="2147483700" r:id="rId11"/>
  </p:sldLayoutIdLst>
  <p:timing>
    <p:tnLst>
      <p:par>
        <p:cTn id="1" dur="indefinite" restart="never" nodeType="tmRoot"/>
      </p:par>
    </p:tnLst>
  </p:timing>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l="10000" t="1000" r="10000" b="25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539552" y="836712"/>
            <a:ext cx="7772400" cy="1829761"/>
          </a:xfrm>
        </p:spPr>
        <p:txBody>
          <a:bodyPr>
            <a:noAutofit/>
          </a:bodyPr>
          <a:lstStyle/>
          <a:p>
            <a:r>
              <a:rPr lang="en-US" sz="3600" dirty="0">
                <a:effectLst/>
              </a:rPr>
              <a:t>Fatigue Tests and Metallographic of Explosively Cladded </a:t>
            </a:r>
            <a:r>
              <a:rPr lang="pl-PL" sz="3600" dirty="0" smtClean="0">
                <a:effectLst/>
              </a:rPr>
              <a:t/>
            </a:r>
            <a:br>
              <a:rPr lang="pl-PL" sz="3600" dirty="0" smtClean="0">
                <a:effectLst/>
              </a:rPr>
            </a:br>
            <a:r>
              <a:rPr lang="en-US" sz="3600" dirty="0" smtClean="0">
                <a:effectLst/>
              </a:rPr>
              <a:t>Steel-Titanium </a:t>
            </a:r>
            <a:r>
              <a:rPr lang="en-US" sz="3600" dirty="0">
                <a:effectLst/>
              </a:rPr>
              <a:t>Bimetal </a:t>
            </a:r>
            <a:endParaRPr lang="pl-PL" sz="3600" dirty="0">
              <a:effectLst/>
            </a:endParaRPr>
          </a:p>
        </p:txBody>
      </p:sp>
      <p:sp>
        <p:nvSpPr>
          <p:cNvPr id="9219" name="Podtytuł 2"/>
          <p:cNvSpPr>
            <a:spLocks noGrp="1"/>
          </p:cNvSpPr>
          <p:nvPr>
            <p:ph type="subTitle" idx="1"/>
          </p:nvPr>
        </p:nvSpPr>
        <p:spPr>
          <a:xfrm>
            <a:off x="683568" y="3356992"/>
            <a:ext cx="7772400" cy="1199704"/>
          </a:xfrm>
        </p:spPr>
        <p:txBody>
          <a:bodyPr/>
          <a:lstStyle/>
          <a:p>
            <a:r>
              <a:rPr lang="pl-PL" sz="2000" b="1" dirty="0"/>
              <a:t>Adam </a:t>
            </a:r>
            <a:r>
              <a:rPr lang="pl-PL" sz="2000" b="1" dirty="0" smtClean="0"/>
              <a:t>NIESŁONY</a:t>
            </a:r>
            <a:r>
              <a:rPr lang="pl-PL" sz="2000" b="1" baseline="30000" dirty="0" smtClean="0"/>
              <a:t>1</a:t>
            </a:r>
            <a:r>
              <a:rPr lang="pl-PL" sz="2000" b="1" dirty="0" smtClean="0"/>
              <a:t>, </a:t>
            </a:r>
            <a:r>
              <a:rPr lang="pl-PL" sz="2000" b="1" u="sng" dirty="0"/>
              <a:t>Andrzej KUREK</a:t>
            </a:r>
            <a:r>
              <a:rPr lang="pl-PL" sz="2000" b="1" u="sng" baseline="30000" dirty="0"/>
              <a:t>1</a:t>
            </a:r>
            <a:r>
              <a:rPr lang="pl-PL" sz="2000" b="1" dirty="0"/>
              <a:t>, Marcin WACHOWSKI</a:t>
            </a:r>
            <a:r>
              <a:rPr lang="pl-PL" sz="2000" b="1" baseline="30000" dirty="0"/>
              <a:t>2</a:t>
            </a:r>
            <a:r>
              <a:rPr lang="pl-PL" sz="2000" b="1" dirty="0" smtClean="0"/>
              <a:t>, </a:t>
            </a:r>
            <a:r>
              <a:rPr lang="pl-PL" sz="2000" b="1" dirty="0"/>
              <a:t>Tomasz </a:t>
            </a:r>
            <a:r>
              <a:rPr lang="pl-PL" sz="2000" b="1" dirty="0" smtClean="0"/>
              <a:t>PŁOCIŃSKI</a:t>
            </a:r>
            <a:r>
              <a:rPr lang="pl-PL" sz="2000" b="1" baseline="30000" dirty="0"/>
              <a:t>2</a:t>
            </a:r>
            <a:r>
              <a:rPr lang="pl-PL" sz="2000" b="1" dirty="0" smtClean="0"/>
              <a:t>, </a:t>
            </a:r>
            <a:r>
              <a:rPr lang="pl-PL" sz="2000" b="1" dirty="0"/>
              <a:t>Krzysztof Jan </a:t>
            </a:r>
            <a:r>
              <a:rPr lang="pl-PL" sz="2000" b="1" dirty="0" smtClean="0"/>
              <a:t>KURZYDŁOWSKI</a:t>
            </a:r>
            <a:r>
              <a:rPr lang="pl-PL" sz="2000" b="1" baseline="30000" dirty="0"/>
              <a:t>2</a:t>
            </a:r>
            <a:endParaRPr lang="pl-PL" sz="2000" b="1" dirty="0"/>
          </a:p>
          <a:p>
            <a:r>
              <a:rPr lang="pl-PL" sz="2000" baseline="30000" dirty="0" smtClean="0"/>
              <a:t>1</a:t>
            </a:r>
            <a:r>
              <a:rPr lang="en-US" sz="2000" dirty="0" smtClean="0"/>
              <a:t>Opole </a:t>
            </a:r>
            <a:r>
              <a:rPr lang="en-US" sz="2000" dirty="0"/>
              <a:t>University of Technology, Opole, POLAND</a:t>
            </a:r>
            <a:endParaRPr lang="pl-PL" sz="2000" dirty="0"/>
          </a:p>
          <a:p>
            <a:r>
              <a:rPr lang="pl-PL" sz="2000" baseline="30000" dirty="0" smtClean="0"/>
              <a:t>2</a:t>
            </a:r>
            <a:r>
              <a:rPr lang="en-US" sz="2000" dirty="0" smtClean="0"/>
              <a:t>Warsaw </a:t>
            </a:r>
            <a:r>
              <a:rPr lang="en-US" sz="2000" dirty="0"/>
              <a:t>University of Technology, Warsaw, POLAND</a:t>
            </a:r>
            <a:endParaRPr lang="pl-PL" sz="2000" dirty="0"/>
          </a:p>
          <a:p>
            <a:pPr marR="0" eaLnBrk="1" hangingPunct="1">
              <a:lnSpc>
                <a:spcPct val="80000"/>
              </a:lnSpc>
            </a:pPr>
            <a:endParaRPr lang="pl-PL" sz="2000" dirty="0" smtClean="0"/>
          </a:p>
        </p:txBody>
      </p:sp>
      <p:pic>
        <p:nvPicPr>
          <p:cNvPr id="9220" name="Obraz 3" descr="C:\Documents and Settings\Endrju\Moje dokumenty\Moje obrazy\logo_P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 y="5286375"/>
            <a:ext cx="1285875"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ole tekstowe 2"/>
          <p:cNvSpPr txBox="1"/>
          <p:nvPr/>
        </p:nvSpPr>
        <p:spPr>
          <a:xfrm>
            <a:off x="1979712" y="5661248"/>
            <a:ext cx="5904656" cy="1077218"/>
          </a:xfrm>
          <a:prstGeom prst="rect">
            <a:avLst/>
          </a:prstGeom>
          <a:noFill/>
        </p:spPr>
        <p:txBody>
          <a:bodyPr wrap="square" rtlCol="0">
            <a:spAutoFit/>
          </a:bodyPr>
          <a:lstStyle/>
          <a:p>
            <a:r>
              <a:rPr lang="en-US" sz="1600" dirty="0"/>
              <a:t>XII International Symposium</a:t>
            </a:r>
          </a:p>
          <a:p>
            <a:r>
              <a:rPr lang="en-US" sz="1600" dirty="0" smtClean="0"/>
              <a:t>on </a:t>
            </a:r>
            <a:r>
              <a:rPr lang="en-US" sz="1600" dirty="0"/>
              <a:t>Explosive Production of New Materials:</a:t>
            </a:r>
          </a:p>
          <a:p>
            <a:r>
              <a:rPr lang="en-US" sz="1600" dirty="0" smtClean="0"/>
              <a:t>Science</a:t>
            </a:r>
            <a:r>
              <a:rPr lang="en-US" sz="1600" dirty="0"/>
              <a:t>, Technology, Business, and Innovations</a:t>
            </a:r>
          </a:p>
          <a:p>
            <a:r>
              <a:rPr lang="en-US" sz="1600" dirty="0" smtClean="0"/>
              <a:t>(</a:t>
            </a:r>
            <a:r>
              <a:rPr lang="en-US" sz="1600" dirty="0"/>
              <a:t>EPNM-2014)</a:t>
            </a:r>
            <a:endParaRPr lang="pl-PL" sz="1600" dirty="0"/>
          </a:p>
        </p:txBody>
      </p:sp>
      <p:pic>
        <p:nvPicPr>
          <p:cNvPr id="4" name="Picture 2" descr="K:\Dropbox\PRMR 2014\Loga\Explome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2644706" cy="720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457200" y="-90264"/>
            <a:ext cx="8229600" cy="1143000"/>
          </a:xfrm>
        </p:spPr>
        <p:txBody>
          <a:bodyPr/>
          <a:lstStyle/>
          <a:p>
            <a:r>
              <a:rPr lang="en-US" dirty="0" smtClean="0">
                <a:solidFill>
                  <a:schemeClr val="bg2"/>
                </a:solidFill>
              </a:rPr>
              <a:t>Fatigue life characteristics</a:t>
            </a:r>
            <a:endParaRPr lang="en-US" dirty="0">
              <a:solidFill>
                <a:schemeClr val="bg2"/>
              </a:solidFill>
            </a:endParaRPr>
          </a:p>
        </p:txBody>
      </p:sp>
      <p:sp>
        <p:nvSpPr>
          <p:cNvPr id="5" name="Rectangle 1"/>
          <p:cNvSpPr>
            <a:spLocks noChangeArrowheads="1"/>
          </p:cNvSpPr>
          <p:nvPr/>
        </p:nvSpPr>
        <p:spPr bwMode="auto">
          <a:xfrm>
            <a:off x="2605410" y="5805264"/>
            <a:ext cx="621506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2000" b="1" dirty="0">
                <a:solidFill>
                  <a:schemeClr val="bg1"/>
                </a:solidFill>
              </a:rPr>
              <a:t>Graph presenting dependence of the stress amplitude </a:t>
            </a:r>
            <a:r>
              <a:rPr lang="pl-PL" sz="2000" b="1" i="1" dirty="0">
                <a:solidFill>
                  <a:schemeClr val="bg1"/>
                </a:solidFill>
              </a:rPr>
              <a:t>σ</a:t>
            </a:r>
            <a:r>
              <a:rPr lang="en-US" sz="2000" b="1" i="1" baseline="-25000" dirty="0">
                <a:solidFill>
                  <a:schemeClr val="bg1"/>
                </a:solidFill>
              </a:rPr>
              <a:t>a</a:t>
            </a:r>
            <a:r>
              <a:rPr lang="en-US" sz="2000" b="1" dirty="0">
                <a:solidFill>
                  <a:schemeClr val="bg1"/>
                </a:solidFill>
              </a:rPr>
              <a:t>=</a:t>
            </a:r>
            <a:r>
              <a:rPr lang="en-US" sz="2000" b="1" i="1" dirty="0">
                <a:solidFill>
                  <a:schemeClr val="bg1"/>
                </a:solidFill>
              </a:rPr>
              <a:t>f</a:t>
            </a:r>
            <a:r>
              <a:rPr lang="en-US" sz="2000" b="1" dirty="0">
                <a:solidFill>
                  <a:schemeClr val="bg1"/>
                </a:solidFill>
              </a:rPr>
              <a:t>(</a:t>
            </a:r>
            <a:r>
              <a:rPr lang="en-US" sz="2000" b="1" i="1" dirty="0" err="1">
                <a:solidFill>
                  <a:schemeClr val="bg1"/>
                </a:solidFill>
              </a:rPr>
              <a:t>N</a:t>
            </a:r>
            <a:r>
              <a:rPr lang="en-US" sz="2000" b="1" i="1" baseline="-25000" dirty="0" err="1">
                <a:solidFill>
                  <a:schemeClr val="bg1"/>
                </a:solidFill>
              </a:rPr>
              <a:t>f</a:t>
            </a:r>
            <a:r>
              <a:rPr lang="en-US" sz="2000" b="1" dirty="0" smtClean="0">
                <a:solidFill>
                  <a:schemeClr val="bg1"/>
                </a:solidFill>
              </a:rPr>
              <a:t>)</a:t>
            </a:r>
            <a:r>
              <a:rPr lang="pl-PL" sz="2000" b="1" dirty="0" smtClean="0">
                <a:solidFill>
                  <a:schemeClr val="bg1"/>
                </a:solidFill>
              </a:rPr>
              <a:t> in </a:t>
            </a:r>
            <a:r>
              <a:rPr lang="pl-PL" sz="2000" b="1" dirty="0" err="1" smtClean="0">
                <a:solidFill>
                  <a:schemeClr val="bg1"/>
                </a:solidFill>
              </a:rPr>
              <a:t>titanium</a:t>
            </a:r>
            <a:endParaRPr lang="pl-PL" sz="2000" dirty="0">
              <a:solidFill>
                <a:schemeClr val="bg1"/>
              </a:solidFill>
            </a:endParaRPr>
          </a:p>
        </p:txBody>
      </p:sp>
      <p:pic>
        <p:nvPicPr>
          <p:cNvPr id="20482" name="Picture 2" descr="K:\Dropbox\PUBLIKACJE\Kraków - platery\titanium_only.tif"/>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057" r="7477"/>
          <a:stretch/>
        </p:blipFill>
        <p:spPr bwMode="auto">
          <a:xfrm>
            <a:off x="35496" y="764704"/>
            <a:ext cx="9000000" cy="49598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8089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8434" name="Picture 2" descr="K:\Dropbox\PUBLIKACJE\Kraków - platery\titanium_all.tif"/>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540" r="6745"/>
          <a:stretch/>
        </p:blipFill>
        <p:spPr bwMode="auto">
          <a:xfrm>
            <a:off x="108504" y="764704"/>
            <a:ext cx="9000000" cy="494556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1"/>
          <p:cNvSpPr>
            <a:spLocks noChangeArrowheads="1"/>
          </p:cNvSpPr>
          <p:nvPr/>
        </p:nvSpPr>
        <p:spPr bwMode="auto">
          <a:xfrm>
            <a:off x="2605410" y="5805264"/>
            <a:ext cx="621506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2000" b="1" dirty="0"/>
              <a:t>Graph presenting dependence of the stress amplitude </a:t>
            </a:r>
            <a:r>
              <a:rPr lang="pl-PL" sz="2000" b="1" i="1" dirty="0"/>
              <a:t>σ</a:t>
            </a:r>
            <a:r>
              <a:rPr lang="en-US" sz="2000" b="1" i="1" baseline="-25000" dirty="0"/>
              <a:t>a</a:t>
            </a:r>
            <a:r>
              <a:rPr lang="en-US" sz="2000" b="1" dirty="0"/>
              <a:t>=</a:t>
            </a:r>
            <a:r>
              <a:rPr lang="en-US" sz="2000" b="1" i="1" dirty="0"/>
              <a:t>f</a:t>
            </a:r>
            <a:r>
              <a:rPr lang="en-US" sz="2000" b="1" dirty="0"/>
              <a:t>(</a:t>
            </a:r>
            <a:r>
              <a:rPr lang="en-US" sz="2000" b="1" i="1" dirty="0" err="1"/>
              <a:t>N</a:t>
            </a:r>
            <a:r>
              <a:rPr lang="en-US" sz="2000" b="1" i="1" baseline="-25000" dirty="0" err="1"/>
              <a:t>f</a:t>
            </a:r>
            <a:r>
              <a:rPr lang="en-US" sz="2000" b="1" dirty="0" smtClean="0"/>
              <a:t>)</a:t>
            </a:r>
            <a:r>
              <a:rPr lang="pl-PL" sz="2000" b="1" dirty="0" smtClean="0"/>
              <a:t> in </a:t>
            </a:r>
            <a:r>
              <a:rPr lang="pl-PL" sz="2000" b="1" dirty="0" err="1" smtClean="0"/>
              <a:t>titanium</a:t>
            </a:r>
            <a:r>
              <a:rPr lang="pl-PL" sz="2000" b="1" dirty="0" smtClean="0"/>
              <a:t> and </a:t>
            </a:r>
            <a:r>
              <a:rPr lang="pl-PL" sz="2000" b="1" dirty="0" err="1" smtClean="0"/>
              <a:t>steel</a:t>
            </a:r>
            <a:endParaRPr lang="pl-PL" sz="2000" dirty="0"/>
          </a:p>
        </p:txBody>
      </p:sp>
      <p:sp>
        <p:nvSpPr>
          <p:cNvPr id="13" name="Tytuł 2"/>
          <p:cNvSpPr>
            <a:spLocks noGrp="1"/>
          </p:cNvSpPr>
          <p:nvPr>
            <p:ph type="title"/>
          </p:nvPr>
        </p:nvSpPr>
        <p:spPr>
          <a:xfrm>
            <a:off x="457200" y="-100013"/>
            <a:ext cx="8229600" cy="1143001"/>
          </a:xfrm>
        </p:spPr>
        <p:txBody>
          <a:bodyPr/>
          <a:lstStyle/>
          <a:p>
            <a:r>
              <a:rPr lang="en-US" dirty="0" smtClean="0">
                <a:effectLst>
                  <a:outerShdw blurRad="38100" dist="38100" dir="2700000" algn="tl">
                    <a:srgbClr val="000000">
                      <a:alpha val="43137"/>
                    </a:srgbClr>
                  </a:outerShdw>
                </a:effectLst>
              </a:rPr>
              <a:t>Fatigue life characteristics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071947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en-US" dirty="0">
                <a:effectLst>
                  <a:outerShdw blurRad="38100" dist="38100" dir="2700000" algn="tl">
                    <a:srgbClr val="000000">
                      <a:alpha val="43137"/>
                    </a:srgbClr>
                  </a:outerShdw>
                </a:effectLst>
              </a:rPr>
              <a:t>Three-point bending</a:t>
            </a:r>
            <a:endParaRPr lang="pl-PL" dirty="0">
              <a:effectLst>
                <a:outerShdw blurRad="38100" dist="38100" dir="2700000" algn="tl">
                  <a:srgbClr val="000000">
                    <a:alpha val="43137"/>
                  </a:srgbClr>
                </a:outerShdw>
              </a:effectLst>
            </a:endParaRPr>
          </a:p>
        </p:txBody>
      </p:sp>
      <p:pic>
        <p:nvPicPr>
          <p:cNvPr id="16386" name="Obraz 1" descr="Opis: probka_zginanie"/>
          <p:cNvPicPr>
            <a:picLocks noChangeAspect="1" noChangeArrowheads="1"/>
          </p:cNvPicPr>
          <p:nvPr/>
        </p:nvPicPr>
        <p:blipFill>
          <a:blip r:embed="rId2" cstate="print">
            <a:extLst>
              <a:ext uri="{28A0092B-C50C-407E-A947-70E740481C1C}">
                <a14:useLocalDpi xmlns:a14="http://schemas.microsoft.com/office/drawing/2010/main" xmlns="" val="0"/>
              </a:ext>
            </a:extLst>
          </a:blip>
          <a:srcRect l="6343" t="12775" r="16418" b="8810"/>
          <a:stretch>
            <a:fillRect/>
          </a:stretch>
        </p:blipFill>
        <p:spPr bwMode="auto">
          <a:xfrm>
            <a:off x="35496" y="1340768"/>
            <a:ext cx="3848192"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rostokąt 3"/>
          <p:cNvSpPr/>
          <p:nvPr/>
        </p:nvSpPr>
        <p:spPr>
          <a:xfrm>
            <a:off x="35496" y="4653136"/>
            <a:ext cx="3848192" cy="523220"/>
          </a:xfrm>
          <a:prstGeom prst="rect">
            <a:avLst/>
          </a:prstGeom>
        </p:spPr>
        <p:txBody>
          <a:bodyPr wrap="square">
            <a:spAutoFit/>
          </a:bodyPr>
          <a:lstStyle/>
          <a:p>
            <a:r>
              <a:rPr lang="en-US" sz="1400" dirty="0"/>
              <a:t>Dimensions of specimen used in three-points bending </a:t>
            </a:r>
            <a:endParaRPr lang="pl-PL" sz="1400" dirty="0" smtClean="0"/>
          </a:p>
        </p:txBody>
      </p:sp>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2" name="Prostokąt 1"/>
          <p:cNvSpPr/>
          <p:nvPr/>
        </p:nvSpPr>
        <p:spPr>
          <a:xfrm>
            <a:off x="4355976" y="1247849"/>
            <a:ext cx="4572000" cy="4616648"/>
          </a:xfrm>
          <a:prstGeom prst="rect">
            <a:avLst/>
          </a:prstGeom>
        </p:spPr>
        <p:txBody>
          <a:bodyPr>
            <a:spAutoFit/>
          </a:bodyPr>
          <a:lstStyle/>
          <a:p>
            <a:pPr algn="just"/>
            <a:r>
              <a:rPr lang="en-US" sz="2100" dirty="0"/>
              <a:t>Next investigations were also performed on the bimetal S355J2 explosively welded (cladded) with titanium Grade 1. </a:t>
            </a:r>
            <a:r>
              <a:rPr lang="en-US" sz="2100" dirty="0" smtClean="0"/>
              <a:t>To </a:t>
            </a:r>
            <a:r>
              <a:rPr lang="en-US" sz="2100" dirty="0"/>
              <a:t>investigate fatigue strength of the bimetal, three-points bending test were carried out. Specimens to be tested were cut from the bimetal</a:t>
            </a:r>
            <a:r>
              <a:rPr lang="en-GB" sz="2100" dirty="0"/>
              <a:t> in parallel direction relative to joining direction, from central part of </a:t>
            </a:r>
            <a:r>
              <a:rPr lang="en-GB" sz="2100" dirty="0" smtClean="0"/>
              <a:t>plates</a:t>
            </a:r>
            <a:r>
              <a:rPr lang="pl-PL" sz="2100" dirty="0" smtClean="0"/>
              <a:t>.</a:t>
            </a:r>
            <a:r>
              <a:rPr lang="en-US" sz="2100" dirty="0" smtClean="0"/>
              <a:t> </a:t>
            </a:r>
            <a:r>
              <a:rPr lang="en-US" sz="2100" dirty="0"/>
              <a:t>In order to avoid the effect of concentration of the shearing stresses specimens edges were rounded additionally. </a:t>
            </a:r>
            <a:endParaRPr lang="pl-PL" sz="2100" dirty="0"/>
          </a:p>
        </p:txBody>
      </p:sp>
    </p:spTree>
    <p:extLst>
      <p:ext uri="{BB962C8B-B14F-4D97-AF65-F5344CB8AC3E}">
        <p14:creationId xmlns:p14="http://schemas.microsoft.com/office/powerpoint/2010/main" xmlns="" val="2889939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ymbol zastępczy zawartości 3"/>
          <p:cNvGraphicFramePr>
            <a:graphicFrameLocks noGrp="1"/>
          </p:cNvGraphicFramePr>
          <p:nvPr>
            <p:ph idx="1"/>
            <p:extLst>
              <p:ext uri="{D42A27DB-BD31-4B8C-83A1-F6EECF244321}">
                <p14:modId xmlns:p14="http://schemas.microsoft.com/office/powerpoint/2010/main" xmlns="" val="3599384135"/>
              </p:ext>
            </p:extLst>
          </p:nvPr>
        </p:nvGraphicFramePr>
        <p:xfrm>
          <a:off x="107504" y="1412776"/>
          <a:ext cx="6768751" cy="3024340"/>
        </p:xfrm>
        <a:graphic>
          <a:graphicData uri="http://schemas.openxmlformats.org/drawingml/2006/table">
            <a:tbl>
              <a:tblPr firstRow="1" firstCol="1" bandRow="1">
                <a:tableStyleId>{5C22544A-7EE6-4342-B048-85BDC9FD1C3A}</a:tableStyleId>
              </a:tblPr>
              <a:tblGrid>
                <a:gridCol w="1363711"/>
                <a:gridCol w="1363711"/>
                <a:gridCol w="1363711"/>
                <a:gridCol w="1361720"/>
                <a:gridCol w="1315898"/>
              </a:tblGrid>
              <a:tr h="302434">
                <a:tc rowSpan="3">
                  <a:txBody>
                    <a:bodyPr/>
                    <a:lstStyle/>
                    <a:p>
                      <a:pPr>
                        <a:spcAft>
                          <a:spcPts val="0"/>
                        </a:spcAft>
                      </a:pPr>
                      <a:r>
                        <a:rPr lang="pl-PL" sz="1400" b="1" dirty="0" smtClean="0">
                          <a:effectLst/>
                        </a:rPr>
                        <a:t>Force, </a:t>
                      </a:r>
                      <a:r>
                        <a:rPr lang="pl-PL" sz="1400" b="1" dirty="0" err="1">
                          <a:effectLst/>
                        </a:rPr>
                        <a:t>kN</a:t>
                      </a:r>
                      <a:endParaRPr lang="pl-PL" sz="1800" b="1" dirty="0">
                        <a:effectLst/>
                        <a:latin typeface="Times New Roman"/>
                        <a:ea typeface="Times New Roman"/>
                      </a:endParaRPr>
                    </a:p>
                  </a:txBody>
                  <a:tcPr marL="44450" marR="44450" marT="0" marB="0" anchor="b"/>
                </a:tc>
                <a:tc gridSpan="4">
                  <a:txBody>
                    <a:bodyPr/>
                    <a:lstStyle/>
                    <a:p>
                      <a:pPr algn="ctr">
                        <a:spcAft>
                          <a:spcPts val="0"/>
                        </a:spcAft>
                      </a:pPr>
                      <a:r>
                        <a:rPr lang="pl-PL" sz="1400" b="1" dirty="0">
                          <a:effectLst/>
                        </a:rPr>
                        <a:t>S355J2+SB265G1 </a:t>
                      </a:r>
                      <a:endParaRPr lang="pl-PL" sz="1800" b="1" dirty="0">
                        <a:effectLst/>
                        <a:latin typeface="Times New Roman"/>
                        <a:ea typeface="Times New Roman"/>
                      </a:endParaRPr>
                    </a:p>
                  </a:txBody>
                  <a:tcPr marL="44450" marR="44450" marT="0" marB="0" anchor="b"/>
                </a:tc>
                <a:tc hMerge="1">
                  <a:txBody>
                    <a:bodyPr/>
                    <a:lstStyle/>
                    <a:p>
                      <a:endParaRPr lang="pl-PL"/>
                    </a:p>
                  </a:txBody>
                  <a:tcPr/>
                </a:tc>
                <a:tc hMerge="1">
                  <a:txBody>
                    <a:bodyPr/>
                    <a:lstStyle/>
                    <a:p>
                      <a:endParaRPr lang="pl-PL"/>
                    </a:p>
                  </a:txBody>
                  <a:tcPr/>
                </a:tc>
                <a:tc hMerge="1">
                  <a:txBody>
                    <a:bodyPr/>
                    <a:lstStyle/>
                    <a:p>
                      <a:endParaRPr lang="pl-PL"/>
                    </a:p>
                  </a:txBody>
                  <a:tcPr/>
                </a:tc>
              </a:tr>
              <a:tr h="302434">
                <a:tc vMerge="1">
                  <a:txBody>
                    <a:bodyPr/>
                    <a:lstStyle/>
                    <a:p>
                      <a:endParaRPr lang="pl-PL"/>
                    </a:p>
                  </a:txBody>
                  <a:tcPr/>
                </a:tc>
                <a:tc gridSpan="4">
                  <a:txBody>
                    <a:bodyPr/>
                    <a:lstStyle/>
                    <a:p>
                      <a:pPr>
                        <a:spcAft>
                          <a:spcPts val="0"/>
                        </a:spcAft>
                      </a:pPr>
                      <a:r>
                        <a:rPr lang="en-US" sz="1400" b="1" noProof="0" dirty="0" smtClean="0">
                          <a:effectLst/>
                        </a:rPr>
                        <a:t>Number of cycles to failure, </a:t>
                      </a:r>
                      <a:r>
                        <a:rPr lang="en-US" sz="1400" b="1" noProof="0" dirty="0" err="1" smtClean="0">
                          <a:effectLst/>
                        </a:rPr>
                        <a:t>N</a:t>
                      </a:r>
                      <a:r>
                        <a:rPr lang="en-US" sz="1400" b="1" baseline="-25000" noProof="0" dirty="0" err="1" smtClean="0">
                          <a:effectLst/>
                        </a:rPr>
                        <a:t>f</a:t>
                      </a:r>
                      <a:endParaRPr lang="en-US" sz="1800" b="1" noProof="0" dirty="0">
                        <a:effectLst/>
                        <a:latin typeface="Times New Roman"/>
                        <a:ea typeface="Times New Roman"/>
                      </a:endParaRPr>
                    </a:p>
                  </a:txBody>
                  <a:tcPr marL="44450" marR="44450" marT="0" marB="0" anchor="b"/>
                </a:tc>
                <a:tc hMerge="1">
                  <a:txBody>
                    <a:bodyPr/>
                    <a:lstStyle/>
                    <a:p>
                      <a:endParaRPr lang="pl-PL"/>
                    </a:p>
                  </a:txBody>
                  <a:tcPr/>
                </a:tc>
                <a:tc hMerge="1">
                  <a:txBody>
                    <a:bodyPr/>
                    <a:lstStyle/>
                    <a:p>
                      <a:endParaRPr lang="pl-PL"/>
                    </a:p>
                  </a:txBody>
                  <a:tcPr/>
                </a:tc>
                <a:tc hMerge="1">
                  <a:txBody>
                    <a:bodyPr/>
                    <a:lstStyle/>
                    <a:p>
                      <a:endParaRPr lang="pl-PL"/>
                    </a:p>
                  </a:txBody>
                  <a:tcPr/>
                </a:tc>
              </a:tr>
              <a:tr h="302434">
                <a:tc vMerge="1">
                  <a:txBody>
                    <a:bodyPr/>
                    <a:lstStyle/>
                    <a:p>
                      <a:endParaRPr lang="pl-PL"/>
                    </a:p>
                  </a:txBody>
                  <a:tcPr/>
                </a:tc>
                <a:tc>
                  <a:txBody>
                    <a:bodyPr/>
                    <a:lstStyle/>
                    <a:p>
                      <a:pPr>
                        <a:spcAft>
                          <a:spcPts val="0"/>
                        </a:spcAft>
                      </a:pPr>
                      <a:r>
                        <a:rPr lang="en-US" sz="1400" b="1" noProof="0" dirty="0" smtClean="0">
                          <a:effectLst/>
                        </a:rPr>
                        <a:t>specimen</a:t>
                      </a:r>
                      <a:r>
                        <a:rPr lang="pl-PL" sz="1400" b="1" dirty="0" smtClean="0">
                          <a:effectLst/>
                        </a:rPr>
                        <a:t> 1</a:t>
                      </a:r>
                      <a:endParaRPr lang="pl-PL" sz="1800" b="1" dirty="0">
                        <a:effectLst/>
                        <a:latin typeface="Times New Roman"/>
                        <a:ea typeface="Times New Roman"/>
                      </a:endParaRPr>
                    </a:p>
                  </a:txBody>
                  <a:tcPr marL="44450" marR="44450" marT="0" marB="0" anchor="b"/>
                </a:tc>
                <a:tc>
                  <a:txBody>
                    <a:bodyPr/>
                    <a:lstStyle/>
                    <a:p>
                      <a:pPr>
                        <a:spcAft>
                          <a:spcPts val="0"/>
                        </a:spcAft>
                      </a:pPr>
                      <a:r>
                        <a:rPr lang="en-US" sz="1400" b="1" noProof="0" dirty="0" smtClean="0">
                          <a:effectLst/>
                        </a:rPr>
                        <a:t>specimen</a:t>
                      </a:r>
                      <a:r>
                        <a:rPr lang="pl-PL" sz="1400" b="1" dirty="0" smtClean="0">
                          <a:effectLst/>
                        </a:rPr>
                        <a:t> 2</a:t>
                      </a:r>
                      <a:endParaRPr lang="pl-PL" sz="1800" b="1" dirty="0">
                        <a:effectLst/>
                        <a:latin typeface="Times New Roman"/>
                        <a:ea typeface="Times New Roman"/>
                      </a:endParaRPr>
                    </a:p>
                  </a:txBody>
                  <a:tcPr marL="44450" marR="44450" marT="0" marB="0" anchor="b"/>
                </a:tc>
                <a:tc>
                  <a:txBody>
                    <a:bodyPr/>
                    <a:lstStyle/>
                    <a:p>
                      <a:pPr>
                        <a:spcAft>
                          <a:spcPts val="0"/>
                        </a:spcAft>
                      </a:pPr>
                      <a:r>
                        <a:rPr lang="en-US" sz="1400" b="1" noProof="0" dirty="0" smtClean="0">
                          <a:effectLst/>
                        </a:rPr>
                        <a:t>specimen</a:t>
                      </a:r>
                      <a:r>
                        <a:rPr lang="pl-PL" sz="1400" b="1" dirty="0" smtClean="0">
                          <a:effectLst/>
                        </a:rPr>
                        <a:t> 3</a:t>
                      </a:r>
                      <a:endParaRPr lang="pl-PL" sz="1800" b="1" dirty="0">
                        <a:effectLst/>
                        <a:latin typeface="Times New Roman"/>
                        <a:ea typeface="Times New Roman"/>
                      </a:endParaRPr>
                    </a:p>
                  </a:txBody>
                  <a:tcPr marL="44450" marR="44450" marT="0" marB="0" anchor="b"/>
                </a:tc>
                <a:tc>
                  <a:txBody>
                    <a:bodyPr/>
                    <a:lstStyle/>
                    <a:p>
                      <a:pPr>
                        <a:spcAft>
                          <a:spcPts val="0"/>
                        </a:spcAft>
                      </a:pPr>
                      <a:r>
                        <a:rPr lang="en-US" sz="1400" b="1" noProof="0" dirty="0" smtClean="0">
                          <a:effectLst/>
                        </a:rPr>
                        <a:t>average</a:t>
                      </a:r>
                      <a:endParaRPr lang="en-US" sz="1800" b="1" noProof="0" dirty="0">
                        <a:effectLst/>
                        <a:latin typeface="Times New Roman"/>
                        <a:ea typeface="Times New Roman"/>
                      </a:endParaRPr>
                    </a:p>
                  </a:txBody>
                  <a:tcPr marL="44450" marR="44450" marT="0" marB="0" anchor="b"/>
                </a:tc>
              </a:tr>
              <a:tr h="302434">
                <a:tc>
                  <a:txBody>
                    <a:bodyPr/>
                    <a:lstStyle/>
                    <a:p>
                      <a:pPr algn="r">
                        <a:spcAft>
                          <a:spcPts val="0"/>
                        </a:spcAft>
                      </a:pPr>
                      <a:r>
                        <a:rPr lang="pl-PL" sz="1400">
                          <a:effectLst/>
                        </a:rPr>
                        <a:t>4</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4000000</a:t>
                      </a:r>
                      <a:endParaRPr lang="pl-PL" sz="1800">
                        <a:effectLst/>
                        <a:latin typeface="Times New Roman"/>
                        <a:ea typeface="Times New Roman"/>
                      </a:endParaRPr>
                    </a:p>
                  </a:txBody>
                  <a:tcPr marL="44450" marR="44450" marT="0" marB="0" anchor="b"/>
                </a:tc>
                <a:tc>
                  <a:txBody>
                    <a:bodyPr/>
                    <a:lstStyle/>
                    <a:p>
                      <a:pPr>
                        <a:spcAft>
                          <a:spcPts val="0"/>
                        </a:spcAft>
                      </a:pPr>
                      <a:r>
                        <a:rPr lang="pl-PL" sz="1400">
                          <a:effectLst/>
                        </a:rPr>
                        <a:t>-</a:t>
                      </a:r>
                      <a:endParaRPr lang="pl-PL" sz="1800">
                        <a:effectLst/>
                        <a:latin typeface="Times New Roman"/>
                        <a:ea typeface="Times New Roman"/>
                      </a:endParaRPr>
                    </a:p>
                  </a:txBody>
                  <a:tcPr marL="44450" marR="44450" marT="0" marB="0" anchor="b"/>
                </a:tc>
                <a:tc>
                  <a:txBody>
                    <a:bodyPr/>
                    <a:lstStyle/>
                    <a:p>
                      <a:pPr>
                        <a:spcAft>
                          <a:spcPts val="0"/>
                        </a:spcAft>
                      </a:pPr>
                      <a:r>
                        <a:rPr lang="pl-PL" sz="1400">
                          <a:effectLst/>
                        </a:rPr>
                        <a:t>-</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4000000</a:t>
                      </a:r>
                      <a:endParaRPr lang="pl-PL" sz="1800">
                        <a:effectLst/>
                        <a:latin typeface="Times New Roman"/>
                        <a:ea typeface="Times New Roman"/>
                      </a:endParaRPr>
                    </a:p>
                  </a:txBody>
                  <a:tcPr marL="44450" marR="44450" marT="0" marB="0" anchor="b"/>
                </a:tc>
              </a:tr>
              <a:tr h="302434">
                <a:tc>
                  <a:txBody>
                    <a:bodyPr/>
                    <a:lstStyle/>
                    <a:p>
                      <a:pPr algn="r">
                        <a:spcAft>
                          <a:spcPts val="0"/>
                        </a:spcAft>
                      </a:pPr>
                      <a:r>
                        <a:rPr lang="pl-PL" sz="1400" dirty="0">
                          <a:effectLst/>
                        </a:rPr>
                        <a:t>5</a:t>
                      </a:r>
                      <a:endParaRPr lang="pl-PL" sz="1800" dirty="0">
                        <a:effectLst/>
                        <a:latin typeface="Times New Roman"/>
                        <a:ea typeface="Times New Roman"/>
                      </a:endParaRPr>
                    </a:p>
                  </a:txBody>
                  <a:tcPr marL="44450" marR="44450" marT="0" marB="0" anchor="b"/>
                </a:tc>
                <a:tc>
                  <a:txBody>
                    <a:bodyPr/>
                    <a:lstStyle/>
                    <a:p>
                      <a:pPr algn="r">
                        <a:spcAft>
                          <a:spcPts val="0"/>
                        </a:spcAft>
                      </a:pPr>
                      <a:r>
                        <a:rPr lang="pl-PL" sz="1400">
                          <a:effectLst/>
                        </a:rPr>
                        <a:t>15000000</a:t>
                      </a:r>
                      <a:endParaRPr lang="pl-PL" sz="1800">
                        <a:effectLst/>
                        <a:latin typeface="Times New Roman"/>
                        <a:ea typeface="Times New Roman"/>
                      </a:endParaRPr>
                    </a:p>
                  </a:txBody>
                  <a:tcPr marL="44450" marR="44450" marT="0" marB="0" anchor="b"/>
                </a:tc>
                <a:tc>
                  <a:txBody>
                    <a:bodyPr/>
                    <a:lstStyle/>
                    <a:p>
                      <a:pPr>
                        <a:spcAft>
                          <a:spcPts val="0"/>
                        </a:spcAft>
                      </a:pPr>
                      <a:r>
                        <a:rPr lang="pl-PL" sz="1400">
                          <a:effectLst/>
                        </a:rPr>
                        <a:t>-</a:t>
                      </a:r>
                      <a:endParaRPr lang="pl-PL" sz="1800">
                        <a:effectLst/>
                        <a:latin typeface="Times New Roman"/>
                        <a:ea typeface="Times New Roman"/>
                      </a:endParaRPr>
                    </a:p>
                  </a:txBody>
                  <a:tcPr marL="44450" marR="44450" marT="0" marB="0" anchor="b"/>
                </a:tc>
                <a:tc>
                  <a:txBody>
                    <a:bodyPr/>
                    <a:lstStyle/>
                    <a:p>
                      <a:pPr>
                        <a:spcAft>
                          <a:spcPts val="0"/>
                        </a:spcAft>
                      </a:pPr>
                      <a:r>
                        <a:rPr lang="pl-PL" sz="1400">
                          <a:effectLst/>
                        </a:rPr>
                        <a:t>-</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15000000</a:t>
                      </a:r>
                      <a:endParaRPr lang="pl-PL" sz="1800">
                        <a:effectLst/>
                        <a:latin typeface="Times New Roman"/>
                        <a:ea typeface="Times New Roman"/>
                      </a:endParaRPr>
                    </a:p>
                  </a:txBody>
                  <a:tcPr marL="44450" marR="44450" marT="0" marB="0" anchor="b"/>
                </a:tc>
              </a:tr>
              <a:tr h="302434">
                <a:tc>
                  <a:txBody>
                    <a:bodyPr/>
                    <a:lstStyle/>
                    <a:p>
                      <a:pPr algn="r">
                        <a:spcAft>
                          <a:spcPts val="0"/>
                        </a:spcAft>
                      </a:pPr>
                      <a:r>
                        <a:rPr lang="pl-PL" sz="1400">
                          <a:effectLst/>
                        </a:rPr>
                        <a:t>6</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4000000</a:t>
                      </a:r>
                      <a:endParaRPr lang="pl-PL" sz="1800">
                        <a:effectLst/>
                        <a:latin typeface="Times New Roman"/>
                        <a:ea typeface="Times New Roman"/>
                      </a:endParaRPr>
                    </a:p>
                  </a:txBody>
                  <a:tcPr marL="44450" marR="44450" marT="0" marB="0" anchor="b"/>
                </a:tc>
                <a:tc>
                  <a:txBody>
                    <a:bodyPr/>
                    <a:lstStyle/>
                    <a:p>
                      <a:pPr algn="r">
                        <a:spcAft>
                          <a:spcPts val="0"/>
                        </a:spcAft>
                      </a:pPr>
                      <a:r>
                        <a:rPr lang="pl-PL" sz="1400" dirty="0">
                          <a:effectLst/>
                        </a:rPr>
                        <a:t>3149399</a:t>
                      </a:r>
                      <a:endParaRPr lang="pl-PL" sz="1800" dirty="0">
                        <a:effectLst/>
                        <a:latin typeface="Times New Roman"/>
                        <a:ea typeface="Times New Roman"/>
                      </a:endParaRPr>
                    </a:p>
                  </a:txBody>
                  <a:tcPr marL="44450" marR="44450" marT="0" marB="0" anchor="b"/>
                </a:tc>
                <a:tc>
                  <a:txBody>
                    <a:bodyPr/>
                    <a:lstStyle/>
                    <a:p>
                      <a:pPr algn="r">
                        <a:spcAft>
                          <a:spcPts val="0"/>
                        </a:spcAft>
                      </a:pPr>
                      <a:r>
                        <a:rPr lang="pl-PL" sz="1400">
                          <a:effectLst/>
                        </a:rPr>
                        <a:t>4000000</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3716466</a:t>
                      </a:r>
                      <a:endParaRPr lang="pl-PL" sz="1800">
                        <a:effectLst/>
                        <a:latin typeface="Times New Roman"/>
                        <a:ea typeface="Times New Roman"/>
                      </a:endParaRPr>
                    </a:p>
                  </a:txBody>
                  <a:tcPr marL="44450" marR="44450" marT="0" marB="0" anchor="b"/>
                </a:tc>
              </a:tr>
              <a:tr h="302434">
                <a:tc>
                  <a:txBody>
                    <a:bodyPr/>
                    <a:lstStyle/>
                    <a:p>
                      <a:pPr algn="r">
                        <a:spcAft>
                          <a:spcPts val="0"/>
                        </a:spcAft>
                      </a:pPr>
                      <a:r>
                        <a:rPr lang="pl-PL" sz="1400">
                          <a:effectLst/>
                        </a:rPr>
                        <a:t>7</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566599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436799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271399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dirty="0">
                          <a:effectLst/>
                        </a:rPr>
                        <a:t>424932</a:t>
                      </a:r>
                      <a:endParaRPr lang="pl-PL" sz="1800" dirty="0">
                        <a:effectLst/>
                        <a:latin typeface="Times New Roman"/>
                        <a:ea typeface="Times New Roman"/>
                      </a:endParaRPr>
                    </a:p>
                  </a:txBody>
                  <a:tcPr marL="44450" marR="44450" marT="0" marB="0" anchor="b"/>
                </a:tc>
              </a:tr>
              <a:tr h="302434">
                <a:tc>
                  <a:txBody>
                    <a:bodyPr/>
                    <a:lstStyle/>
                    <a:p>
                      <a:pPr algn="r">
                        <a:spcAft>
                          <a:spcPts val="0"/>
                        </a:spcAft>
                      </a:pPr>
                      <a:r>
                        <a:rPr lang="pl-PL" sz="1400">
                          <a:effectLst/>
                        </a:rPr>
                        <a:t>8</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356599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230599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205799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264332</a:t>
                      </a:r>
                      <a:endParaRPr lang="pl-PL" sz="1800">
                        <a:effectLst/>
                        <a:latin typeface="Times New Roman"/>
                        <a:ea typeface="Times New Roman"/>
                      </a:endParaRPr>
                    </a:p>
                  </a:txBody>
                  <a:tcPr marL="44450" marR="44450" marT="0" marB="0" anchor="b"/>
                </a:tc>
              </a:tr>
              <a:tr h="302434">
                <a:tc>
                  <a:txBody>
                    <a:bodyPr/>
                    <a:lstStyle/>
                    <a:p>
                      <a:pPr algn="r">
                        <a:spcAft>
                          <a:spcPts val="0"/>
                        </a:spcAft>
                      </a:pPr>
                      <a:r>
                        <a:rPr lang="pl-PL" sz="1400">
                          <a:effectLst/>
                        </a:rPr>
                        <a:t>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93799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87599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96799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92732</a:t>
                      </a:r>
                      <a:endParaRPr lang="pl-PL" sz="1800">
                        <a:effectLst/>
                        <a:latin typeface="Times New Roman"/>
                        <a:ea typeface="Times New Roman"/>
                      </a:endParaRPr>
                    </a:p>
                  </a:txBody>
                  <a:tcPr marL="44450" marR="44450" marT="0" marB="0" anchor="b"/>
                </a:tc>
              </a:tr>
              <a:tr h="302434">
                <a:tc>
                  <a:txBody>
                    <a:bodyPr/>
                    <a:lstStyle/>
                    <a:p>
                      <a:pPr algn="r">
                        <a:spcAft>
                          <a:spcPts val="0"/>
                        </a:spcAft>
                      </a:pPr>
                      <a:r>
                        <a:rPr lang="pl-PL" sz="1400">
                          <a:effectLst/>
                        </a:rPr>
                        <a:t>10</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51399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44599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a:effectLst/>
                        </a:rPr>
                        <a:t>64599</a:t>
                      </a:r>
                      <a:endParaRPr lang="pl-PL" sz="1800">
                        <a:effectLst/>
                        <a:latin typeface="Times New Roman"/>
                        <a:ea typeface="Times New Roman"/>
                      </a:endParaRPr>
                    </a:p>
                  </a:txBody>
                  <a:tcPr marL="44450" marR="44450" marT="0" marB="0" anchor="b"/>
                </a:tc>
                <a:tc>
                  <a:txBody>
                    <a:bodyPr/>
                    <a:lstStyle/>
                    <a:p>
                      <a:pPr algn="r">
                        <a:spcAft>
                          <a:spcPts val="0"/>
                        </a:spcAft>
                      </a:pPr>
                      <a:r>
                        <a:rPr lang="pl-PL" sz="1400" dirty="0">
                          <a:effectLst/>
                        </a:rPr>
                        <a:t>53532</a:t>
                      </a:r>
                      <a:endParaRPr lang="pl-PL" sz="1800" dirty="0">
                        <a:effectLst/>
                        <a:latin typeface="Times New Roman"/>
                        <a:ea typeface="Times New Roman"/>
                      </a:endParaRPr>
                    </a:p>
                  </a:txBody>
                  <a:tcPr marL="44450" marR="44450" marT="0" marB="0" anchor="b"/>
                </a:tc>
              </a:tr>
            </a:tbl>
          </a:graphicData>
        </a:graphic>
      </p:graphicFrame>
      <p:sp>
        <p:nvSpPr>
          <p:cNvPr id="3" name="Tytuł 2"/>
          <p:cNvSpPr>
            <a:spLocks noGrp="1"/>
          </p:cNvSpPr>
          <p:nvPr>
            <p:ph type="title"/>
          </p:nvPr>
        </p:nvSpPr>
        <p:spPr/>
        <p:txBody>
          <a:bodyPr/>
          <a:lstStyle/>
          <a:p>
            <a:r>
              <a:rPr lang="en-US" dirty="0" smtClean="0"/>
              <a:t>Experimental results</a:t>
            </a:r>
            <a:endParaRPr lang="en-US" dirty="0"/>
          </a:p>
        </p:txBody>
      </p:sp>
      <p:pic>
        <p:nvPicPr>
          <p:cNvPr id="5" name="Picture 3" descr="3p_zginani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89356" y="4509120"/>
            <a:ext cx="4954644" cy="18002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Prostokąt 5"/>
          <p:cNvSpPr/>
          <p:nvPr/>
        </p:nvSpPr>
        <p:spPr>
          <a:xfrm>
            <a:off x="5292080" y="6324664"/>
            <a:ext cx="2925801" cy="338554"/>
          </a:xfrm>
          <a:prstGeom prst="rect">
            <a:avLst/>
          </a:prstGeom>
        </p:spPr>
        <p:txBody>
          <a:bodyPr wrap="none">
            <a:spAutoFit/>
          </a:bodyPr>
          <a:lstStyle/>
          <a:p>
            <a:r>
              <a:rPr lang="pl-PL" sz="1600" b="1" dirty="0" smtClean="0"/>
              <a:t>Schemat </a:t>
            </a:r>
            <a:r>
              <a:rPr lang="pl-PL" sz="1600" b="1" dirty="0"/>
              <a:t>obciążenia </a:t>
            </a:r>
            <a:r>
              <a:rPr lang="pl-PL" sz="1600" b="1" dirty="0" smtClean="0"/>
              <a:t>próbek</a:t>
            </a:r>
            <a:endParaRPr lang="pl-PL" sz="1600" b="1" dirty="0"/>
          </a:p>
        </p:txBody>
      </p:sp>
    </p:spTree>
    <p:extLst>
      <p:ext uri="{BB962C8B-B14F-4D97-AF65-F5344CB8AC3E}">
        <p14:creationId xmlns:p14="http://schemas.microsoft.com/office/powerpoint/2010/main" xmlns="" val="170060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en-US" dirty="0">
                <a:effectLst>
                  <a:outerShdw blurRad="38100" dist="38100" dir="2700000" algn="tl">
                    <a:srgbClr val="000000">
                      <a:alpha val="43137"/>
                    </a:srgbClr>
                  </a:outerShdw>
                </a:effectLst>
              </a:rPr>
              <a:t>Three-point bending</a:t>
            </a:r>
            <a:endParaRPr lang="pl-PL" dirty="0"/>
          </a:p>
        </p:txBody>
      </p:sp>
      <p:graphicFrame>
        <p:nvGraphicFramePr>
          <p:cNvPr id="6" name="Wykres 5"/>
          <p:cNvGraphicFramePr>
            <a:graphicFrameLocks/>
          </p:cNvGraphicFramePr>
          <p:nvPr>
            <p:extLst>
              <p:ext uri="{D42A27DB-BD31-4B8C-83A1-F6EECF244321}">
                <p14:modId xmlns:p14="http://schemas.microsoft.com/office/powerpoint/2010/main" xmlns="" val="2242702517"/>
              </p:ext>
            </p:extLst>
          </p:nvPr>
        </p:nvGraphicFramePr>
        <p:xfrm>
          <a:off x="323528" y="1340768"/>
          <a:ext cx="8352928"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7" name="Pole tekstowe 2"/>
          <p:cNvSpPr txBox="1">
            <a:spLocks noChangeArrowheads="1"/>
          </p:cNvSpPr>
          <p:nvPr/>
        </p:nvSpPr>
        <p:spPr bwMode="auto">
          <a:xfrm>
            <a:off x="6876256" y="1556792"/>
            <a:ext cx="1405384" cy="360040"/>
          </a:xfrm>
          <a:prstGeom prst="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1" fontAlgn="base" latinLnBrk="0" hangingPunct="1">
              <a:lnSpc>
                <a:spcPct val="100000"/>
              </a:lnSpc>
              <a:spcBef>
                <a:spcPct val="0"/>
              </a:spcBef>
              <a:spcAft>
                <a:spcPts val="200"/>
              </a:spcAft>
              <a:buClrTx/>
              <a:buSzTx/>
              <a:buFontTx/>
              <a:buChar char="-"/>
              <a:tabLst/>
            </a:pPr>
            <a:r>
              <a:rPr kumimoji="0" lang="en-US" altLang="pl-PL" sz="800" b="1" i="0" u="none" strike="noStrike" cap="none" normalizeH="0" baseline="0" dirty="0" smtClean="0">
                <a:ln>
                  <a:noFill/>
                </a:ln>
                <a:solidFill>
                  <a:srgbClr val="0070C0"/>
                </a:solidFill>
                <a:effectLst/>
                <a:latin typeface="Calibri" pitchFamily="34" charset="0"/>
                <a:cs typeface="Arial" pitchFamily="34" charset="0"/>
              </a:rPr>
              <a:t>before heat treatment</a:t>
            </a:r>
            <a:endParaRPr lang="pl-PL" altLang="pl-PL" sz="800" b="1" dirty="0">
              <a:solidFill>
                <a:srgbClr val="0070C0"/>
              </a:solidFill>
              <a:latin typeface="Calibri" pitchFamily="34" charset="0"/>
              <a:cs typeface="Arial" pitchFamily="34" charset="0"/>
            </a:endParaRPr>
          </a:p>
          <a:p>
            <a:pPr marL="171450" marR="0" lvl="0" indent="-171450" algn="l" defTabSz="914400" rtl="0" eaLnBrk="1" fontAlgn="base" latinLnBrk="0" hangingPunct="1">
              <a:lnSpc>
                <a:spcPct val="100000"/>
              </a:lnSpc>
              <a:spcBef>
                <a:spcPct val="0"/>
              </a:spcBef>
              <a:spcAft>
                <a:spcPts val="200"/>
              </a:spcAft>
              <a:buClrTx/>
              <a:buSzTx/>
              <a:buFontTx/>
              <a:buChar char="-"/>
              <a:tabLst/>
            </a:pPr>
            <a:r>
              <a:rPr kumimoji="0" lang="en-US" altLang="pl-PL" sz="800" b="1" i="0" u="none" strike="noStrike" cap="none" normalizeH="0" baseline="0" dirty="0" smtClean="0">
                <a:ln>
                  <a:noFill/>
                </a:ln>
                <a:solidFill>
                  <a:schemeClr val="accent2"/>
                </a:solidFill>
                <a:effectLst/>
                <a:latin typeface="Calibri" pitchFamily="34" charset="0"/>
                <a:cs typeface="Arial" pitchFamily="34" charset="0"/>
              </a:rPr>
              <a:t> after heat treatment</a:t>
            </a:r>
            <a:endParaRPr kumimoji="0" lang="pl-PL" altLang="pl-PL" sz="1800" b="1" i="0" u="none" strike="noStrike" cap="none" normalizeH="0" baseline="0" dirty="0" smtClean="0">
              <a:ln>
                <a:noFill/>
              </a:ln>
              <a:solidFill>
                <a:schemeClr val="accent2"/>
              </a:solidFill>
              <a:effectLst/>
              <a:latin typeface="Arial" pitchFamily="34" charset="0"/>
              <a:cs typeface="Arial" pitchFamily="34" charset="0"/>
            </a:endParaRPr>
          </a:p>
        </p:txBody>
      </p:sp>
    </p:spTree>
    <p:extLst>
      <p:ext uri="{BB962C8B-B14F-4D97-AF65-F5344CB8AC3E}">
        <p14:creationId xmlns:p14="http://schemas.microsoft.com/office/powerpoint/2010/main" xmlns="" val="1891346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marL="109537" indent="0">
              <a:buNone/>
            </a:pPr>
            <a:endParaRPr lang="pl-PL" dirty="0" smtClean="0"/>
          </a:p>
          <a:p>
            <a:pPr marL="109537" indent="0" algn="just">
              <a:buNone/>
            </a:pPr>
            <a:r>
              <a:rPr lang="en-US" dirty="0" smtClean="0"/>
              <a:t>In </a:t>
            </a:r>
            <a:r>
              <a:rPr lang="en-US" dirty="0"/>
              <a:t>order to define three-points bending test results, series of research methods were used. These methods were:</a:t>
            </a:r>
            <a:endParaRPr lang="pl-PL" dirty="0"/>
          </a:p>
          <a:p>
            <a:pPr lvl="0"/>
            <a:r>
              <a:rPr lang="en-US" dirty="0"/>
              <a:t>Metallographic observations of the bimetal;</a:t>
            </a:r>
            <a:endParaRPr lang="pl-PL" dirty="0"/>
          </a:p>
          <a:p>
            <a:pPr lvl="0"/>
            <a:r>
              <a:rPr lang="en-US" dirty="0"/>
              <a:t>Scanning electron microscope observations of fractures resulted from the bending test;</a:t>
            </a:r>
            <a:endParaRPr lang="pl-PL" dirty="0"/>
          </a:p>
          <a:p>
            <a:pPr lvl="0"/>
            <a:r>
              <a:rPr lang="en-US" dirty="0" err="1"/>
              <a:t>Microhardness</a:t>
            </a:r>
            <a:r>
              <a:rPr lang="en-US" dirty="0"/>
              <a:t> measurements.</a:t>
            </a:r>
            <a:endParaRPr lang="pl-PL" dirty="0"/>
          </a:p>
          <a:p>
            <a:pPr marL="109537" indent="0" algn="just">
              <a:buNone/>
            </a:pPr>
            <a:endParaRPr lang="pl-PL" dirty="0"/>
          </a:p>
        </p:txBody>
      </p:sp>
      <p:sp>
        <p:nvSpPr>
          <p:cNvPr id="3" name="Tytuł 2"/>
          <p:cNvSpPr>
            <a:spLocks noGrp="1"/>
          </p:cNvSpPr>
          <p:nvPr>
            <p:ph type="title"/>
          </p:nvPr>
        </p:nvSpPr>
        <p:spPr/>
        <p:txBody>
          <a:bodyPr>
            <a:normAutofit fontScale="90000"/>
          </a:bodyPr>
          <a:lstStyle/>
          <a:p>
            <a:r>
              <a:rPr lang="en-US" dirty="0" smtClean="0">
                <a:effectLst/>
              </a:rPr>
              <a:t>Materials and research methodology</a:t>
            </a:r>
            <a:endParaRPr lang="en-US" dirty="0"/>
          </a:p>
        </p:txBody>
      </p:sp>
    </p:spTree>
    <p:extLst>
      <p:ext uri="{BB962C8B-B14F-4D97-AF65-F5344CB8AC3E}">
        <p14:creationId xmlns:p14="http://schemas.microsoft.com/office/powerpoint/2010/main" xmlns="" val="1713425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en-US" dirty="0" smtClean="0"/>
              <a:t>Material structure</a:t>
            </a:r>
            <a:endParaRPr lang="en-US" dirty="0"/>
          </a:p>
        </p:txBody>
      </p:sp>
      <p:pic>
        <p:nvPicPr>
          <p:cNvPr id="19464" name="Picture 8" descr="P256_600C_bok_opt_tytan_zlacze_x20_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4296744"/>
            <a:ext cx="2405995" cy="18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Prostokąt 8"/>
          <p:cNvSpPr/>
          <p:nvPr/>
        </p:nvSpPr>
        <p:spPr>
          <a:xfrm>
            <a:off x="72008" y="3861048"/>
            <a:ext cx="9180512" cy="646331"/>
          </a:xfrm>
          <a:prstGeom prst="rect">
            <a:avLst/>
          </a:prstGeom>
        </p:spPr>
        <p:txBody>
          <a:bodyPr wrap="square">
            <a:spAutoFit/>
          </a:bodyPr>
          <a:lstStyle/>
          <a:p>
            <a:r>
              <a:rPr lang="en-US" b="1" dirty="0" err="1" smtClean="0"/>
              <a:t>Microhardness</a:t>
            </a:r>
            <a:r>
              <a:rPr lang="en-US" b="1" dirty="0" smtClean="0"/>
              <a:t> </a:t>
            </a:r>
            <a:r>
              <a:rPr lang="en-US" b="1" dirty="0"/>
              <a:t>profile for explosively welded bimetal in state before and after the heat treatment</a:t>
            </a:r>
            <a:endParaRPr lang="pl-PL" b="1" dirty="0"/>
          </a:p>
        </p:txBody>
      </p:sp>
      <p:sp>
        <p:nvSpPr>
          <p:cNvPr id="10" name="Prostokąt 9"/>
          <p:cNvSpPr/>
          <p:nvPr/>
        </p:nvSpPr>
        <p:spPr>
          <a:xfrm>
            <a:off x="3923928" y="6237312"/>
            <a:ext cx="4759636" cy="584775"/>
          </a:xfrm>
          <a:prstGeom prst="rect">
            <a:avLst/>
          </a:prstGeom>
        </p:spPr>
        <p:txBody>
          <a:bodyPr wrap="none">
            <a:spAutoFit/>
          </a:bodyPr>
          <a:lstStyle/>
          <a:p>
            <a:r>
              <a:rPr lang="en-US" sz="1600" b="1" dirty="0"/>
              <a:t>Microstructure of explosively welded </a:t>
            </a:r>
            <a:r>
              <a:rPr lang="pl-PL" sz="1600" b="1" dirty="0" smtClean="0"/>
              <a:t>bimetal</a:t>
            </a:r>
            <a:r>
              <a:rPr lang="en-US" sz="1600" b="1" dirty="0" smtClean="0"/>
              <a:t>. </a:t>
            </a:r>
            <a:endParaRPr lang="pl-PL" sz="1600" b="1" dirty="0" smtClean="0"/>
          </a:p>
          <a:p>
            <a:r>
              <a:rPr lang="en-US" sz="1600" b="1" dirty="0" smtClean="0"/>
              <a:t>Specimen</a:t>
            </a:r>
            <a:r>
              <a:rPr lang="pl-PL" sz="1600" b="1" dirty="0" smtClean="0"/>
              <a:t>s</a:t>
            </a:r>
            <a:r>
              <a:rPr lang="en-US" sz="1600" b="1" dirty="0" smtClean="0"/>
              <a:t> </a:t>
            </a:r>
            <a:r>
              <a:rPr lang="en-US" sz="1600" b="1" dirty="0"/>
              <a:t>after the heat treatment</a:t>
            </a:r>
            <a:endParaRPr lang="pl-PL" sz="1600" b="1" dirty="0"/>
          </a:p>
        </p:txBody>
      </p:sp>
      <p:pic>
        <p:nvPicPr>
          <p:cNvPr id="21508" name="Picture 4" descr="P256_600C_bok_opt_zlacze_x10_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07904" y="4296173"/>
            <a:ext cx="2386636" cy="1797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ole tekstowe 22"/>
          <p:cNvSpPr txBox="1">
            <a:spLocks noChangeArrowheads="1"/>
          </p:cNvSpPr>
          <p:nvPr/>
        </p:nvSpPr>
        <p:spPr bwMode="auto">
          <a:xfrm>
            <a:off x="3826321" y="5760368"/>
            <a:ext cx="601663" cy="1889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800" b="0" i="0" u="none" strike="noStrike" cap="none" normalizeH="0" baseline="0" smtClean="0">
                <a:ln>
                  <a:noFill/>
                </a:ln>
                <a:solidFill>
                  <a:schemeClr val="tx1"/>
                </a:solidFill>
                <a:effectLst/>
                <a:latin typeface="Calibri" pitchFamily="34" charset="0"/>
                <a:cs typeface="Arial" pitchFamily="34" charset="0"/>
              </a:rPr>
              <a:t>STEEL</a:t>
            </a:r>
            <a:endParaRPr kumimoji="0" lang="pl-PL" altLang="pl-PL"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 Box 6"/>
          <p:cNvSpPr txBox="1">
            <a:spLocks noChangeArrowheads="1"/>
          </p:cNvSpPr>
          <p:nvPr/>
        </p:nvSpPr>
        <p:spPr bwMode="auto">
          <a:xfrm>
            <a:off x="4931073" y="4434061"/>
            <a:ext cx="1081087" cy="2190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800" b="0" i="0" u="none" strike="noStrike" cap="none" normalizeH="0" baseline="0" dirty="0" err="1" smtClean="0">
                <a:ln>
                  <a:noFill/>
                </a:ln>
                <a:solidFill>
                  <a:schemeClr val="tx1"/>
                </a:solidFill>
                <a:effectLst/>
                <a:latin typeface="Calibri" pitchFamily="34" charset="0"/>
                <a:cs typeface="Arial" pitchFamily="34" charset="0"/>
              </a:rPr>
              <a:t>Decarbonization</a:t>
            </a:r>
            <a:r>
              <a:rPr kumimoji="0" lang="pl-PL" altLang="pl-PL" sz="800" b="0" i="0" u="none" strike="noStrike" cap="none" normalizeH="0" baseline="0" dirty="0" smtClean="0">
                <a:ln>
                  <a:noFill/>
                </a:ln>
                <a:solidFill>
                  <a:schemeClr val="tx1"/>
                </a:solidFill>
                <a:effectLst/>
                <a:latin typeface="Calibri" pitchFamily="34" charset="0"/>
                <a:cs typeface="Arial" pitchFamily="34" charset="0"/>
              </a:rPr>
              <a:t> </a:t>
            </a:r>
            <a:r>
              <a:rPr kumimoji="0" lang="pl-PL" altLang="pl-PL" sz="800" b="0" i="0" u="none" strike="noStrike" cap="none" normalizeH="0" baseline="0" dirty="0" err="1" smtClean="0">
                <a:ln>
                  <a:noFill/>
                </a:ln>
                <a:solidFill>
                  <a:schemeClr val="tx1"/>
                </a:solidFill>
                <a:effectLst/>
                <a:latin typeface="Calibri" pitchFamily="34" charset="0"/>
                <a:cs typeface="Arial" pitchFamily="34" charset="0"/>
              </a:rPr>
              <a:t>area</a:t>
            </a:r>
            <a:endParaRPr kumimoji="0" lang="pl-PL" altLang="pl-PL"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511" name="AutoShape 7"/>
          <p:cNvCxnSpPr>
            <a:cxnSpLocks noChangeShapeType="1"/>
          </p:cNvCxnSpPr>
          <p:nvPr/>
        </p:nvCxnSpPr>
        <p:spPr bwMode="auto">
          <a:xfrm>
            <a:off x="5508104" y="4634904"/>
            <a:ext cx="0" cy="522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5" name="Pole tekstowe 19"/>
          <p:cNvSpPr txBox="1">
            <a:spLocks noChangeArrowheads="1"/>
          </p:cNvSpPr>
          <p:nvPr/>
        </p:nvSpPr>
        <p:spPr bwMode="auto">
          <a:xfrm>
            <a:off x="6380931" y="4370562"/>
            <a:ext cx="746125" cy="1905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800" b="0" i="0" u="none" strike="noStrike" cap="none" normalizeH="0" baseline="0" dirty="0" smtClean="0">
                <a:ln>
                  <a:noFill/>
                </a:ln>
                <a:solidFill>
                  <a:schemeClr val="tx1"/>
                </a:solidFill>
                <a:effectLst/>
                <a:latin typeface="Calibri" pitchFamily="34" charset="0"/>
                <a:cs typeface="Arial" pitchFamily="34" charset="0"/>
              </a:rPr>
              <a:t>TITANIUM</a:t>
            </a:r>
            <a:endParaRPr kumimoji="0" lang="pl-PL" altLang="pl-P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513" name="Wykres 7"/>
          <p:cNvPicPr>
            <a:picLocks noChangeArrowheads="1"/>
          </p:cNvPicPr>
          <p:nvPr/>
        </p:nvPicPr>
        <p:blipFill>
          <a:blip r:embed="rId5" cstate="print">
            <a:extLst>
              <a:ext uri="{28A0092B-C50C-407E-A947-70E740481C1C}">
                <a14:useLocalDpi xmlns:a14="http://schemas.microsoft.com/office/drawing/2010/main" xmlns="" val="0"/>
              </a:ext>
            </a:extLst>
          </a:blip>
          <a:srcRect b="-56"/>
          <a:stretch>
            <a:fillRect/>
          </a:stretch>
        </p:blipFill>
        <p:spPr bwMode="auto">
          <a:xfrm>
            <a:off x="480668" y="1218109"/>
            <a:ext cx="8411812" cy="2642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ole tekstowe 2"/>
          <p:cNvSpPr txBox="1">
            <a:spLocks noChangeArrowheads="1"/>
          </p:cNvSpPr>
          <p:nvPr/>
        </p:nvSpPr>
        <p:spPr bwMode="auto">
          <a:xfrm>
            <a:off x="7127056" y="2924944"/>
            <a:ext cx="1405384" cy="360040"/>
          </a:xfrm>
          <a:prstGeom prst="rect">
            <a:avLst/>
          </a:prstGeom>
          <a:solidFill>
            <a:srgbClr val="FFFFFF"/>
          </a:solid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1" fontAlgn="base" latinLnBrk="0" hangingPunct="1">
              <a:lnSpc>
                <a:spcPct val="100000"/>
              </a:lnSpc>
              <a:spcBef>
                <a:spcPct val="0"/>
              </a:spcBef>
              <a:spcAft>
                <a:spcPts val="200"/>
              </a:spcAft>
              <a:buClrTx/>
              <a:buSzTx/>
              <a:buFontTx/>
              <a:buChar char="-"/>
              <a:tabLst/>
            </a:pPr>
            <a:r>
              <a:rPr kumimoji="0" lang="en-US" altLang="pl-PL" sz="800" b="1" i="0" u="none" strike="noStrike" cap="none" normalizeH="0" baseline="0" dirty="0" smtClean="0">
                <a:ln>
                  <a:noFill/>
                </a:ln>
                <a:solidFill>
                  <a:srgbClr val="0070C0"/>
                </a:solidFill>
                <a:effectLst/>
                <a:latin typeface="Calibri" pitchFamily="34" charset="0"/>
                <a:cs typeface="Arial" pitchFamily="34" charset="0"/>
              </a:rPr>
              <a:t>before heat treatment</a:t>
            </a:r>
            <a:endParaRPr lang="pl-PL" altLang="pl-PL" sz="800" b="1" dirty="0">
              <a:solidFill>
                <a:srgbClr val="0070C0"/>
              </a:solidFill>
              <a:latin typeface="Calibri" pitchFamily="34" charset="0"/>
              <a:cs typeface="Arial" pitchFamily="34" charset="0"/>
            </a:endParaRPr>
          </a:p>
          <a:p>
            <a:pPr marL="171450" marR="0" lvl="0" indent="-171450" algn="l" defTabSz="914400" rtl="0" eaLnBrk="1" fontAlgn="base" latinLnBrk="0" hangingPunct="1">
              <a:lnSpc>
                <a:spcPct val="100000"/>
              </a:lnSpc>
              <a:spcBef>
                <a:spcPct val="0"/>
              </a:spcBef>
              <a:spcAft>
                <a:spcPts val="200"/>
              </a:spcAft>
              <a:buClrTx/>
              <a:buSzTx/>
              <a:buFontTx/>
              <a:buChar char="-"/>
              <a:tabLst/>
            </a:pPr>
            <a:r>
              <a:rPr kumimoji="0" lang="en-US" altLang="pl-PL" sz="800" b="1" i="0" u="none" strike="noStrike" cap="none" normalizeH="0" baseline="0" dirty="0" smtClean="0">
                <a:ln>
                  <a:noFill/>
                </a:ln>
                <a:solidFill>
                  <a:schemeClr val="accent2"/>
                </a:solidFill>
                <a:effectLst/>
                <a:latin typeface="Calibri" pitchFamily="34" charset="0"/>
                <a:cs typeface="Arial" pitchFamily="34" charset="0"/>
              </a:rPr>
              <a:t> after heat treatment</a:t>
            </a:r>
            <a:endParaRPr kumimoji="0" lang="pl-PL" altLang="pl-PL" sz="1800" b="1" i="0" u="none" strike="noStrike" cap="none" normalizeH="0" baseline="0" dirty="0" smtClean="0">
              <a:ln>
                <a:noFill/>
              </a:ln>
              <a:solidFill>
                <a:schemeClr val="accent2"/>
              </a:solidFill>
              <a:effectLst/>
              <a:latin typeface="Arial" pitchFamily="34" charset="0"/>
              <a:cs typeface="Arial" pitchFamily="34" charset="0"/>
            </a:endParaRPr>
          </a:p>
        </p:txBody>
      </p:sp>
      <p:sp>
        <p:nvSpPr>
          <p:cNvPr id="7" name="Pole tekstowe 2"/>
          <p:cNvSpPr txBox="1">
            <a:spLocks noChangeArrowheads="1"/>
          </p:cNvSpPr>
          <p:nvPr/>
        </p:nvSpPr>
        <p:spPr bwMode="auto">
          <a:xfrm>
            <a:off x="6703193" y="1576536"/>
            <a:ext cx="847725"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1000" b="0" i="0" u="none" strike="noStrike" cap="none" normalizeH="0" baseline="0" dirty="0" smtClean="0">
                <a:ln>
                  <a:noFill/>
                </a:ln>
                <a:solidFill>
                  <a:schemeClr val="tx1"/>
                </a:solidFill>
                <a:effectLst/>
                <a:latin typeface="Calibri" pitchFamily="34" charset="0"/>
                <a:cs typeface="Arial" pitchFamily="34" charset="0"/>
              </a:rPr>
              <a:t>TITANIUM</a:t>
            </a:r>
            <a:endParaRPr kumimoji="0" lang="pl-PL" alt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Pole tekstowe 2"/>
          <p:cNvSpPr txBox="1">
            <a:spLocks noChangeArrowheads="1"/>
          </p:cNvSpPr>
          <p:nvPr/>
        </p:nvSpPr>
        <p:spPr bwMode="auto">
          <a:xfrm>
            <a:off x="1850807" y="1576536"/>
            <a:ext cx="60960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1000" b="0" i="0" u="none" strike="noStrike" cap="none" normalizeH="0" baseline="0" smtClean="0">
                <a:ln>
                  <a:noFill/>
                </a:ln>
                <a:solidFill>
                  <a:schemeClr val="tx1"/>
                </a:solidFill>
                <a:effectLst/>
                <a:latin typeface="Calibri" pitchFamily="34" charset="0"/>
                <a:cs typeface="Arial" pitchFamily="34" charset="0"/>
              </a:rPr>
              <a:t>STEEL</a:t>
            </a:r>
            <a:endParaRPr kumimoji="0" lang="pl-PL" altLang="pl-PL"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043498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en-US" dirty="0">
                <a:effectLst/>
              </a:rPr>
              <a:t>Fracture of the specimen after the three-points bending test</a:t>
            </a:r>
            <a:endParaRPr lang="pl-PL" dirty="0"/>
          </a:p>
        </p:txBody>
      </p:sp>
      <p:pic>
        <p:nvPicPr>
          <p:cNvPr id="20494" name="Picture 14" descr="P256_600_frakt_sem_8kN_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1837678"/>
            <a:ext cx="2598493" cy="194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493" name="Picture 13" descr="P256_600_frakt_sem_8kN_0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29757" y="1837678"/>
            <a:ext cx="2608233" cy="194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492" name="Picture 12" descr="P256_600_frakt_sem_8kN_0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138" y="3789040"/>
            <a:ext cx="2598981" cy="1944365"/>
          </a:xfrm>
          <a:prstGeom prst="rect">
            <a:avLst/>
          </a:prstGeom>
          <a:noFill/>
          <a:extLst>
            <a:ext uri="{909E8E84-426E-40DD-AFC4-6F175D3DCCD1}">
              <a14:hiddenFill xmlns:a14="http://schemas.microsoft.com/office/drawing/2010/main" xmlns="">
                <a:solidFill>
                  <a:srgbClr val="FFFFFF"/>
                </a:solidFill>
              </a14:hiddenFill>
            </a:ext>
          </a:extLst>
        </p:spPr>
      </p:pic>
      <p:pic>
        <p:nvPicPr>
          <p:cNvPr id="20491" name="Picture 11" descr="P256_600_frakt_sem_8kN_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28174" y="3781678"/>
            <a:ext cx="2598493" cy="1944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Box 17"/>
          <p:cNvSpPr txBox="1">
            <a:spLocks noChangeArrowheads="1"/>
          </p:cNvSpPr>
          <p:nvPr/>
        </p:nvSpPr>
        <p:spPr bwMode="auto">
          <a:xfrm>
            <a:off x="2699792" y="1892509"/>
            <a:ext cx="2841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2</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18"/>
          <p:cNvSpPr txBox="1">
            <a:spLocks noChangeArrowheads="1"/>
          </p:cNvSpPr>
          <p:nvPr/>
        </p:nvSpPr>
        <p:spPr bwMode="auto">
          <a:xfrm>
            <a:off x="104170" y="1916832"/>
            <a:ext cx="284162"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1</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15"/>
          <p:cNvSpPr txBox="1">
            <a:spLocks noChangeArrowheads="1"/>
          </p:cNvSpPr>
          <p:nvPr/>
        </p:nvSpPr>
        <p:spPr bwMode="auto">
          <a:xfrm>
            <a:off x="246251" y="3912861"/>
            <a:ext cx="284163"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3</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16"/>
          <p:cNvSpPr txBox="1">
            <a:spLocks noChangeArrowheads="1"/>
          </p:cNvSpPr>
          <p:nvPr/>
        </p:nvSpPr>
        <p:spPr bwMode="auto">
          <a:xfrm>
            <a:off x="2771800" y="3933056"/>
            <a:ext cx="2841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4</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5" name="Rectangle 20"/>
          <p:cNvSpPr>
            <a:spLocks noChangeArrowheads="1"/>
          </p:cNvSpPr>
          <p:nvPr/>
        </p:nvSpPr>
        <p:spPr bwMode="auto">
          <a:xfrm>
            <a:off x="0" y="6794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01" name="Picture 21" descr="przelom"/>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16535" y="1890069"/>
            <a:ext cx="3827465" cy="3771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 Box 18"/>
          <p:cNvSpPr txBox="1">
            <a:spLocks noChangeArrowheads="1"/>
          </p:cNvSpPr>
          <p:nvPr/>
        </p:nvSpPr>
        <p:spPr bwMode="auto">
          <a:xfrm>
            <a:off x="5652120" y="4579788"/>
            <a:ext cx="284162"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1</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Text Box 17"/>
          <p:cNvSpPr txBox="1">
            <a:spLocks noChangeArrowheads="1"/>
          </p:cNvSpPr>
          <p:nvPr/>
        </p:nvSpPr>
        <p:spPr bwMode="auto">
          <a:xfrm>
            <a:off x="8676456" y="2325897"/>
            <a:ext cx="2841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2</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Text Box 15"/>
          <p:cNvSpPr txBox="1">
            <a:spLocks noChangeArrowheads="1"/>
          </p:cNvSpPr>
          <p:nvPr/>
        </p:nvSpPr>
        <p:spPr bwMode="auto">
          <a:xfrm>
            <a:off x="7384181" y="3138959"/>
            <a:ext cx="284163"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3</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Text Box 16"/>
          <p:cNvSpPr txBox="1">
            <a:spLocks noChangeArrowheads="1"/>
          </p:cNvSpPr>
          <p:nvPr/>
        </p:nvSpPr>
        <p:spPr bwMode="auto">
          <a:xfrm>
            <a:off x="5669355" y="2931274"/>
            <a:ext cx="284163"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4</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176372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95536" y="1484784"/>
            <a:ext cx="8229600" cy="4525962"/>
          </a:xfrm>
        </p:spPr>
        <p:txBody>
          <a:bodyPr/>
          <a:lstStyle/>
          <a:p>
            <a:pPr algn="just"/>
            <a:r>
              <a:rPr lang="en-US" sz="1800" dirty="0"/>
              <a:t>From the tests it appears that titanium SB265 G1 was very often the material in which the crack initiation occurs. This occurs in bimetallic specimens loaded on the plane perpendicular to the joint. In spite of great difference in Young modulus of the joined materials, determining a lower stress value, titanium has a lower fatigue life. </a:t>
            </a:r>
            <a:endParaRPr lang="pl-PL" sz="1800" dirty="0" smtClean="0"/>
          </a:p>
          <a:p>
            <a:pPr algn="just"/>
            <a:r>
              <a:rPr lang="en-US" sz="1800" dirty="0" smtClean="0"/>
              <a:t>On </a:t>
            </a:r>
            <a:r>
              <a:rPr lang="en-US" sz="1800" dirty="0"/>
              <a:t>the other hand, in the case of specimens subjected to bending on the plane </a:t>
            </a:r>
            <a:r>
              <a:rPr lang="en-US" sz="1800" dirty="0" smtClean="0"/>
              <a:t>parallel</a:t>
            </a:r>
            <a:r>
              <a:rPr lang="pl-PL" sz="1800" dirty="0" smtClean="0"/>
              <a:t> </a:t>
            </a:r>
            <a:r>
              <a:rPr lang="en-US" sz="1800" dirty="0" smtClean="0"/>
              <a:t>to </a:t>
            </a:r>
            <a:r>
              <a:rPr lang="en-US" sz="1800" dirty="0"/>
              <a:t>the joint plane, the crack initiation occurred in the steel layer of the bimetal. </a:t>
            </a:r>
            <a:r>
              <a:rPr lang="en-US" sz="1800" dirty="0" smtClean="0"/>
              <a:t>Thus, we can state that for a given specimen shape, loading by alternating bending and the resulting stress distribution, the fatigue life of both materials is similar, and the final life is influenced by different random factors caused by technology of materials joining (inclusions, heterogeneity of the joining cone etc.). Thus</a:t>
            </a:r>
            <a:r>
              <a:rPr lang="en-US" sz="1800" dirty="0"/>
              <a:t>, while designing of machine elements made of bimetals a designer should use fatigue characteristics including fatigue properties of the basic material and the overlaid </a:t>
            </a:r>
            <a:r>
              <a:rPr lang="pl-PL" sz="1800" dirty="0" smtClean="0"/>
              <a:t>	</a:t>
            </a:r>
            <a:r>
              <a:rPr lang="en-US" sz="1800" dirty="0" smtClean="0"/>
              <a:t>material. </a:t>
            </a:r>
            <a:endParaRPr lang="pl-PL" sz="1800" dirty="0"/>
          </a:p>
        </p:txBody>
      </p:sp>
      <p:sp>
        <p:nvSpPr>
          <p:cNvPr id="3" name="Tytuł 2"/>
          <p:cNvSpPr>
            <a:spLocks noGrp="1"/>
          </p:cNvSpPr>
          <p:nvPr>
            <p:ph type="title"/>
          </p:nvPr>
        </p:nvSpPr>
        <p:spPr/>
        <p:txBody>
          <a:bodyPr>
            <a:normAutofit fontScale="90000"/>
          </a:bodyPr>
          <a:lstStyle/>
          <a:p>
            <a:r>
              <a:rPr lang="en-US" dirty="0">
                <a:effectLst/>
              </a:rPr>
              <a:t>Conclusion and acknowledgements</a:t>
            </a:r>
            <a:endParaRPr lang="pl-PL" dirty="0">
              <a:effectLst/>
            </a:endParaRPr>
          </a:p>
        </p:txBody>
      </p:sp>
    </p:spTree>
    <p:extLst>
      <p:ext uri="{BB962C8B-B14F-4D97-AF65-F5344CB8AC3E}">
        <p14:creationId xmlns:p14="http://schemas.microsoft.com/office/powerpoint/2010/main" xmlns="" val="2324262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algn="just"/>
            <a:r>
              <a:rPr lang="en-US" sz="1800" dirty="0" smtClean="0"/>
              <a:t>If </a:t>
            </a:r>
            <a:r>
              <a:rPr lang="en-US" sz="1800" dirty="0"/>
              <a:t>the tested specimens are loaded in parallel to the joint plane, the difference of stress amplitude occurring in steel and titanium is greater, so the crack initiation process will proceed in the steel layer at first. </a:t>
            </a:r>
            <a:endParaRPr lang="pl-PL" sz="1800" dirty="0" smtClean="0"/>
          </a:p>
          <a:p>
            <a:pPr algn="just"/>
            <a:r>
              <a:rPr lang="pl-PL" sz="1800" dirty="0"/>
              <a:t>F</a:t>
            </a:r>
            <a:r>
              <a:rPr lang="en-US" sz="1800" dirty="0" smtClean="0"/>
              <a:t>rom </a:t>
            </a:r>
            <a:r>
              <a:rPr lang="en-US" sz="1800" dirty="0"/>
              <a:t>the tests it also appears that the fatigue life of the specimens made of the native material obtained from the clad is lower than the fatigue life of steel-titanium specimens. </a:t>
            </a:r>
            <a:endParaRPr lang="pl-PL" sz="1800" dirty="0" smtClean="0"/>
          </a:p>
          <a:p>
            <a:pPr algn="just"/>
            <a:r>
              <a:rPr lang="en-US" sz="1800" dirty="0" smtClean="0"/>
              <a:t>Fatigue </a:t>
            </a:r>
            <a:r>
              <a:rPr lang="en-US" sz="1800" dirty="0"/>
              <a:t>tests of bimetallic and titanium specimens show no significant difference in fatigue life of titanium SB265G1 before and after cladding and heat treatment.</a:t>
            </a:r>
            <a:endParaRPr lang="pl-PL" sz="1800" dirty="0"/>
          </a:p>
          <a:p>
            <a:pPr algn="just"/>
            <a:r>
              <a:rPr lang="en-US" sz="1800" dirty="0"/>
              <a:t>Basing on the results from three-points bending test in relation to microstructural and </a:t>
            </a:r>
            <a:r>
              <a:rPr lang="en-US" sz="1800" dirty="0" err="1"/>
              <a:t>microhardness</a:t>
            </a:r>
            <a:r>
              <a:rPr lang="en-US" sz="1800" dirty="0"/>
              <a:t> measurements it may be concluded that fatigue strength of bimetal S355J2+ Ti Grade 1 obtained by explosive welding method is related </a:t>
            </a:r>
            <a:r>
              <a:rPr lang="en-US" sz="1800" dirty="0" smtClean="0"/>
              <a:t>with</a:t>
            </a:r>
            <a:r>
              <a:rPr lang="pl-PL" sz="1800" dirty="0" smtClean="0"/>
              <a:t> </a:t>
            </a:r>
            <a:r>
              <a:rPr lang="pl-PL" sz="1800" dirty="0" err="1" smtClean="0"/>
              <a:t>heat</a:t>
            </a:r>
            <a:r>
              <a:rPr lang="pl-PL" sz="1800" dirty="0" smtClean="0"/>
              <a:t> </a:t>
            </a:r>
            <a:r>
              <a:rPr lang="pl-PL" sz="1800" dirty="0" err="1" smtClean="0"/>
              <a:t>threatment</a:t>
            </a:r>
            <a:r>
              <a:rPr lang="pl-PL" sz="1800" dirty="0" smtClean="0"/>
              <a:t>.</a:t>
            </a:r>
            <a:endParaRPr lang="pl-PL" sz="1800" dirty="0"/>
          </a:p>
        </p:txBody>
      </p:sp>
      <p:sp>
        <p:nvSpPr>
          <p:cNvPr id="3" name="Tytuł 2"/>
          <p:cNvSpPr>
            <a:spLocks noGrp="1"/>
          </p:cNvSpPr>
          <p:nvPr>
            <p:ph type="title"/>
          </p:nvPr>
        </p:nvSpPr>
        <p:spPr/>
        <p:txBody>
          <a:bodyPr>
            <a:normAutofit fontScale="90000"/>
          </a:bodyPr>
          <a:lstStyle/>
          <a:p>
            <a:r>
              <a:rPr lang="en-US" dirty="0">
                <a:effectLst/>
              </a:rPr>
              <a:t>Conclusion and acknowledgements</a:t>
            </a:r>
            <a:endParaRPr lang="pl-PL" dirty="0"/>
          </a:p>
        </p:txBody>
      </p:sp>
    </p:spTree>
    <p:extLst>
      <p:ext uri="{BB962C8B-B14F-4D97-AF65-F5344CB8AC3E}">
        <p14:creationId xmlns:p14="http://schemas.microsoft.com/office/powerpoint/2010/main" xmlns="" val="1357507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624078" indent="-514350" eaLnBrk="1" fontAlgn="auto" hangingPunct="1">
              <a:spcAft>
                <a:spcPts val="0"/>
              </a:spcAft>
              <a:buFont typeface="Wingdings 3"/>
              <a:buNone/>
              <a:defRPr/>
            </a:pPr>
            <a:endParaRPr lang="pl-PL" dirty="0" smtClean="0"/>
          </a:p>
          <a:p>
            <a:pPr marL="624078" indent="-514350" eaLnBrk="1" fontAlgn="auto" hangingPunct="1">
              <a:spcAft>
                <a:spcPts val="0"/>
              </a:spcAft>
              <a:buNone/>
              <a:defRPr/>
            </a:pPr>
            <a:r>
              <a:rPr lang="pl-PL" dirty="0" smtClean="0"/>
              <a:t>1. </a:t>
            </a:r>
            <a:r>
              <a:rPr lang="en-US" b="1" dirty="0" smtClean="0"/>
              <a:t>Introduction</a:t>
            </a:r>
            <a:endParaRPr lang="pl-PL" b="1" dirty="0" smtClean="0"/>
          </a:p>
          <a:p>
            <a:pPr marL="624078" indent="-514350" eaLnBrk="1" fontAlgn="auto" hangingPunct="1">
              <a:spcAft>
                <a:spcPts val="0"/>
              </a:spcAft>
              <a:buNone/>
              <a:defRPr/>
            </a:pPr>
            <a:r>
              <a:rPr lang="pl-PL" dirty="0" smtClean="0"/>
              <a:t>2. </a:t>
            </a:r>
            <a:r>
              <a:rPr lang="en-US" b="1" dirty="0" smtClean="0"/>
              <a:t>Experiments</a:t>
            </a:r>
            <a:r>
              <a:rPr lang="pl-PL" dirty="0" smtClean="0"/>
              <a:t>:</a:t>
            </a:r>
          </a:p>
          <a:p>
            <a:pPr marL="879666" lvl="1" indent="-514350" eaLnBrk="1" fontAlgn="auto" hangingPunct="1">
              <a:spcAft>
                <a:spcPts val="0"/>
              </a:spcAft>
              <a:buFont typeface="+mj-lt"/>
              <a:buAutoNum type="alphaLcPeriod"/>
              <a:defRPr/>
            </a:pPr>
            <a:r>
              <a:rPr lang="en-US" dirty="0"/>
              <a:t>Cyclic </a:t>
            </a:r>
            <a:r>
              <a:rPr lang="en-US" dirty="0" smtClean="0"/>
              <a:t>bending</a:t>
            </a:r>
            <a:endParaRPr lang="pl-PL" dirty="0" smtClean="0"/>
          </a:p>
          <a:p>
            <a:pPr marL="879666" lvl="1" indent="-514350" eaLnBrk="1" fontAlgn="auto" hangingPunct="1">
              <a:spcAft>
                <a:spcPts val="0"/>
              </a:spcAft>
              <a:buFont typeface="+mj-lt"/>
              <a:buAutoNum type="alphaLcPeriod"/>
              <a:defRPr/>
            </a:pPr>
            <a:r>
              <a:rPr lang="en-US" dirty="0" smtClean="0"/>
              <a:t>Three-point </a:t>
            </a:r>
            <a:r>
              <a:rPr lang="en-US" dirty="0"/>
              <a:t>bending</a:t>
            </a:r>
            <a:endParaRPr lang="pl-PL" dirty="0"/>
          </a:p>
          <a:p>
            <a:pPr marL="624078" indent="-514350" eaLnBrk="1" fontAlgn="auto" hangingPunct="1">
              <a:spcAft>
                <a:spcPts val="0"/>
              </a:spcAft>
              <a:buNone/>
              <a:defRPr/>
            </a:pPr>
            <a:r>
              <a:rPr lang="pl-PL" dirty="0"/>
              <a:t>3</a:t>
            </a:r>
            <a:r>
              <a:rPr lang="pl-PL" dirty="0" smtClean="0"/>
              <a:t>. </a:t>
            </a:r>
            <a:r>
              <a:rPr lang="en-US" b="1" dirty="0"/>
              <a:t>Conclusion and acknowledgements</a:t>
            </a:r>
            <a:endParaRPr lang="pl-PL" b="1" dirty="0"/>
          </a:p>
          <a:p>
            <a:pPr marL="624078" indent="-514350" eaLnBrk="1" fontAlgn="auto" hangingPunct="1">
              <a:spcAft>
                <a:spcPts val="0"/>
              </a:spcAft>
              <a:buNone/>
              <a:defRPr/>
            </a:pPr>
            <a:endParaRPr lang="pl-PL" dirty="0" smtClean="0"/>
          </a:p>
        </p:txBody>
      </p:sp>
      <p:sp>
        <p:nvSpPr>
          <p:cNvPr id="2" name="Tytuł 1"/>
          <p:cNvSpPr>
            <a:spLocks noGrp="1"/>
          </p:cNvSpPr>
          <p:nvPr>
            <p:ph type="title"/>
          </p:nvPr>
        </p:nvSpPr>
        <p:spPr/>
        <p:txBody>
          <a:bodyPr/>
          <a:lstStyle/>
          <a:p>
            <a:pPr eaLnBrk="1" fontAlgn="auto" hangingPunct="1">
              <a:spcAft>
                <a:spcPts val="0"/>
              </a:spcAft>
              <a:defRPr/>
            </a:pPr>
            <a:r>
              <a:rPr lang="pl-PL" dirty="0" smtClean="0"/>
              <a:t>Content</a:t>
            </a:r>
            <a:endParaRPr lang="pl-PL" dirty="0"/>
          </a:p>
        </p:txBody>
      </p:sp>
      <p:sp>
        <p:nvSpPr>
          <p:cNvPr id="10243" name="Symbol zastępczy numeru slajdu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CCB17F97-DDF9-4ACC-98B2-C855E03DAD1D}" type="slidenum">
              <a:rPr lang="pl-PL" smtClean="0"/>
              <a:pPr eaLnBrk="1" fontAlgn="base" hangingPunct="1">
                <a:spcBef>
                  <a:spcPct val="0"/>
                </a:spcBef>
                <a:spcAft>
                  <a:spcPct val="0"/>
                </a:spcAft>
              </a:pPr>
              <a:t>2</a:t>
            </a:fld>
            <a:endParaRPr lang="pl-PL"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l="10000" r="10000" b="25000"/>
          </a:stretch>
        </a:blipFill>
        <a:effectLst/>
      </p:bgPr>
    </p:bg>
    <p:spTree>
      <p:nvGrpSpPr>
        <p:cNvPr id="1" name=""/>
        <p:cNvGrpSpPr/>
        <p:nvPr/>
      </p:nvGrpSpPr>
      <p:grpSpPr>
        <a:xfrm>
          <a:off x="0" y="0"/>
          <a:ext cx="0" cy="0"/>
          <a:chOff x="0" y="0"/>
          <a:chExt cx="0" cy="0"/>
        </a:xfrm>
      </p:grpSpPr>
      <p:sp>
        <p:nvSpPr>
          <p:cNvPr id="5" name="Tytuł 4"/>
          <p:cNvSpPr>
            <a:spLocks noGrp="1"/>
          </p:cNvSpPr>
          <p:nvPr>
            <p:ph type="ctrTitle"/>
          </p:nvPr>
        </p:nvSpPr>
        <p:spPr>
          <a:xfrm>
            <a:off x="642910" y="1599239"/>
            <a:ext cx="7772400" cy="1829761"/>
          </a:xfrm>
        </p:spPr>
        <p:txBody>
          <a:bodyPr/>
          <a:lstStyle/>
          <a:p>
            <a:pPr algn="ctr" eaLnBrk="1" fontAlgn="auto" hangingPunct="1">
              <a:spcAft>
                <a:spcPts val="0"/>
              </a:spcAft>
              <a:defRPr/>
            </a:pPr>
            <a:r>
              <a:rPr lang="en-US" i="1" dirty="0" smtClean="0">
                <a:solidFill>
                  <a:schemeClr val="tx1"/>
                </a:solidFill>
              </a:rPr>
              <a:t>Thank </a:t>
            </a:r>
            <a:r>
              <a:rPr lang="pl-PL" i="1" dirty="0" err="1" smtClean="0">
                <a:solidFill>
                  <a:schemeClr val="tx1"/>
                </a:solidFill>
              </a:rPr>
              <a:t>you</a:t>
            </a:r>
            <a:endParaRPr lang="en-US" i="1" dirty="0">
              <a:solidFill>
                <a:schemeClr val="tx1"/>
              </a:solidFill>
            </a:endParaRPr>
          </a:p>
        </p:txBody>
      </p:sp>
      <p:sp>
        <p:nvSpPr>
          <p:cNvPr id="25603" name="Symbol zastępczy numeru slajdu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241CB127-1B59-4943-9546-0FD549137852}" type="slidenum">
              <a:rPr lang="pl-PL" smtClean="0">
                <a:solidFill>
                  <a:srgbClr val="FFFFFF"/>
                </a:solidFill>
              </a:rPr>
              <a:pPr eaLnBrk="1" fontAlgn="base" hangingPunct="1">
                <a:spcBef>
                  <a:spcPct val="0"/>
                </a:spcBef>
                <a:spcAft>
                  <a:spcPct val="0"/>
                </a:spcAft>
              </a:pPr>
              <a:t>20</a:t>
            </a:fld>
            <a:endParaRPr lang="pl-PL" smtClean="0">
              <a:solidFill>
                <a:srgbClr val="FFFFFF"/>
              </a:solidFill>
            </a:endParaRPr>
          </a:p>
        </p:txBody>
      </p:sp>
      <p:pic>
        <p:nvPicPr>
          <p:cNvPr id="25604" name="Obraz 6" descr="C:\Documents and Settings\Endrju\Moje dokumenty\Moje obrazy\logo_P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157192"/>
            <a:ext cx="1672781" cy="1727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ole tekstowe 5"/>
          <p:cNvSpPr txBox="1"/>
          <p:nvPr/>
        </p:nvSpPr>
        <p:spPr>
          <a:xfrm>
            <a:off x="1979712" y="5661248"/>
            <a:ext cx="5904656" cy="1077218"/>
          </a:xfrm>
          <a:prstGeom prst="rect">
            <a:avLst/>
          </a:prstGeom>
          <a:noFill/>
        </p:spPr>
        <p:txBody>
          <a:bodyPr wrap="square" rtlCol="0">
            <a:spAutoFit/>
          </a:bodyPr>
          <a:lstStyle/>
          <a:p>
            <a:r>
              <a:rPr lang="en-US" sz="1600" dirty="0"/>
              <a:t>XII International Symposium</a:t>
            </a:r>
          </a:p>
          <a:p>
            <a:r>
              <a:rPr lang="en-US" sz="1600" dirty="0"/>
              <a:t>on Explosive Production of New Materials:</a:t>
            </a:r>
          </a:p>
          <a:p>
            <a:r>
              <a:rPr lang="en-US" sz="1600" dirty="0"/>
              <a:t>Science, Technology, Business, and Innovations</a:t>
            </a:r>
          </a:p>
          <a:p>
            <a:r>
              <a:rPr lang="en-US" sz="1600" dirty="0"/>
              <a:t>(EPNM-2014)</a:t>
            </a:r>
            <a:endParaRPr lang="pl-PL" sz="1600" dirty="0"/>
          </a:p>
        </p:txBody>
      </p:sp>
      <p:pic>
        <p:nvPicPr>
          <p:cNvPr id="7" name="Picture 2" descr="K:\Dropbox\PRMR 2014\Loga\Explome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2644706" cy="720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zawartości 11"/>
          <p:cNvSpPr>
            <a:spLocks noGrp="1"/>
          </p:cNvSpPr>
          <p:nvPr>
            <p:ph idx="1"/>
          </p:nvPr>
        </p:nvSpPr>
        <p:spPr/>
        <p:txBody>
          <a:bodyPr/>
          <a:lstStyle/>
          <a:p>
            <a:pPr algn="just" eaLnBrk="1" hangingPunct="1"/>
            <a:r>
              <a:rPr lang="en-US" sz="2400" dirty="0" smtClean="0"/>
              <a:t>Explosion </a:t>
            </a:r>
            <a:r>
              <a:rPr lang="en-US" sz="2400" dirty="0"/>
              <a:t>welding </a:t>
            </a:r>
            <a:r>
              <a:rPr lang="en-US" sz="2400" dirty="0" smtClean="0"/>
              <a:t>allow</a:t>
            </a:r>
            <a:r>
              <a:rPr lang="pl-PL" sz="2400" dirty="0" smtClean="0"/>
              <a:t>s</a:t>
            </a:r>
            <a:r>
              <a:rPr lang="en-US" sz="2400" dirty="0" smtClean="0"/>
              <a:t> </a:t>
            </a:r>
            <a:r>
              <a:rPr lang="pl-PL" sz="2400" dirty="0" smtClean="0"/>
              <a:t>a </a:t>
            </a:r>
            <a:r>
              <a:rPr lang="en-US" sz="2400" dirty="0" smtClean="0"/>
              <a:t>permanent connect</a:t>
            </a:r>
            <a:r>
              <a:rPr lang="pl-PL" sz="2400" dirty="0" err="1" smtClean="0"/>
              <a:t>ing</a:t>
            </a:r>
            <a:r>
              <a:rPr lang="pl-PL" sz="2400" dirty="0" smtClean="0"/>
              <a:t> of</a:t>
            </a:r>
            <a:r>
              <a:rPr lang="en-US" sz="2400" dirty="0" smtClean="0"/>
              <a:t> </a:t>
            </a:r>
            <a:r>
              <a:rPr lang="en-US" sz="2400" dirty="0"/>
              <a:t>the </a:t>
            </a:r>
            <a:r>
              <a:rPr lang="en-US" sz="2400" dirty="0" smtClean="0"/>
              <a:t>applied</a:t>
            </a:r>
            <a:r>
              <a:rPr lang="pl-PL" sz="2400" dirty="0" smtClean="0"/>
              <a:t> </a:t>
            </a:r>
            <a:r>
              <a:rPr lang="en-US" sz="2400" dirty="0" smtClean="0"/>
              <a:t>material  </a:t>
            </a:r>
            <a:r>
              <a:rPr lang="en-US" sz="2400" dirty="0"/>
              <a:t>(sheets, tubes, strips, foils) with a metallic </a:t>
            </a:r>
            <a:r>
              <a:rPr lang="en-US" sz="2400" dirty="0" smtClean="0"/>
              <a:t>substrate</a:t>
            </a:r>
            <a:r>
              <a:rPr lang="pl-PL" sz="2400" dirty="0" smtClean="0"/>
              <a:t> </a:t>
            </a:r>
            <a:r>
              <a:rPr lang="en-US" sz="2400" dirty="0" smtClean="0"/>
              <a:t>(</a:t>
            </a:r>
            <a:r>
              <a:rPr lang="en-US" sz="2400" dirty="0"/>
              <a:t>plate, forgings, rods, tubes, etc.) using the energy of the explosion.</a:t>
            </a:r>
            <a:endParaRPr lang="pl-PL" sz="2400" dirty="0" smtClean="0"/>
          </a:p>
          <a:p>
            <a:pPr algn="just" eaLnBrk="1" hangingPunct="1"/>
            <a:endParaRPr lang="pl-PL" sz="2400" dirty="0" smtClean="0"/>
          </a:p>
          <a:p>
            <a:pPr algn="just" eaLnBrk="1" hangingPunct="1"/>
            <a:r>
              <a:rPr lang="pl-PL" sz="2400" dirty="0" smtClean="0"/>
              <a:t>It </a:t>
            </a:r>
            <a:r>
              <a:rPr lang="pl-PL" sz="2400" dirty="0" err="1" smtClean="0"/>
              <a:t>is</a:t>
            </a:r>
            <a:r>
              <a:rPr lang="en-US" sz="2400" dirty="0" smtClean="0"/>
              <a:t> </a:t>
            </a:r>
            <a:r>
              <a:rPr lang="en-US" sz="2400" dirty="0"/>
              <a:t>mainly used for materials which are difficult to connect or can not be </a:t>
            </a:r>
            <a:r>
              <a:rPr lang="pl-PL" sz="2400" dirty="0" err="1" smtClean="0"/>
              <a:t>connected</a:t>
            </a:r>
            <a:r>
              <a:rPr lang="pl-PL" sz="2400" dirty="0" smtClean="0"/>
              <a:t> </a:t>
            </a:r>
            <a:r>
              <a:rPr lang="en-US" sz="2400" dirty="0" smtClean="0"/>
              <a:t>with </a:t>
            </a:r>
            <a:r>
              <a:rPr lang="en-US" sz="2400" dirty="0"/>
              <a:t>other methods in some areas while remaining competitive method to the other.</a:t>
            </a:r>
            <a:endParaRPr lang="pl-PL" sz="2400" dirty="0" smtClean="0"/>
          </a:p>
        </p:txBody>
      </p:sp>
      <p:sp>
        <p:nvSpPr>
          <p:cNvPr id="16386" name="Tytuł 10"/>
          <p:cNvSpPr>
            <a:spLocks noGrp="1"/>
          </p:cNvSpPr>
          <p:nvPr>
            <p:ph type="title"/>
          </p:nvPr>
        </p:nvSpPr>
        <p:spPr/>
        <p:txBody>
          <a:bodyPr/>
          <a:lstStyle/>
          <a:p>
            <a:pPr eaLnBrk="1" fontAlgn="auto" hangingPunct="1">
              <a:spcAft>
                <a:spcPts val="0"/>
              </a:spcAft>
              <a:defRPr/>
            </a:pPr>
            <a:r>
              <a:rPr lang="en-US" dirty="0" smtClean="0"/>
              <a:t>Explosive cladding/welding</a:t>
            </a:r>
          </a:p>
        </p:txBody>
      </p:sp>
      <p:sp>
        <p:nvSpPr>
          <p:cNvPr id="11267" name="Symbol zastępczy numeru slajdu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35152E31-12D7-4EB3-A375-F2E3D38F4D26}" type="slidenum">
              <a:rPr lang="pl-PL" smtClean="0"/>
              <a:pPr eaLnBrk="1" fontAlgn="base" hangingPunct="1">
                <a:spcBef>
                  <a:spcPct val="0"/>
                </a:spcBef>
                <a:spcAft>
                  <a:spcPct val="0"/>
                </a:spcAft>
              </a:pPr>
              <a:t>3</a:t>
            </a:fld>
            <a:endParaRPr lang="pl-PL"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r>
              <a:rPr lang="en-US" dirty="0"/>
              <a:t>Explosive cladding/welding</a:t>
            </a:r>
          </a:p>
        </p:txBody>
      </p:sp>
      <p:sp>
        <p:nvSpPr>
          <p:cNvPr id="12290" name="Symbol zastępczy numeru slajdu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207BFC60-33A9-4DC7-A361-1A08A89CE771}" type="slidenum">
              <a:rPr lang="pl-PL" smtClean="0"/>
              <a:pPr eaLnBrk="1" fontAlgn="base" hangingPunct="1">
                <a:spcBef>
                  <a:spcPct val="0"/>
                </a:spcBef>
                <a:spcAft>
                  <a:spcPct val="0"/>
                </a:spcAft>
              </a:pPr>
              <a:t>4</a:t>
            </a:fld>
            <a:endParaRPr lang="pl-PL" smtClean="0"/>
          </a:p>
        </p:txBody>
      </p:sp>
      <p:pic>
        <p:nvPicPr>
          <p:cNvPr id="16386" name="Picture 2" descr="K:\Dropbox\PUBLIKACJE\Kraków - platery\zgrzewani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705" y="1556792"/>
            <a:ext cx="8829427" cy="384084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rostokąt 1"/>
          <p:cNvSpPr/>
          <p:nvPr/>
        </p:nvSpPr>
        <p:spPr>
          <a:xfrm>
            <a:off x="6375240" y="3501008"/>
            <a:ext cx="1725152" cy="307777"/>
          </a:xfrm>
          <a:prstGeom prst="rect">
            <a:avLst/>
          </a:prstGeom>
        </p:spPr>
        <p:txBody>
          <a:bodyPr wrap="none">
            <a:spAutoFit/>
          </a:bodyPr>
          <a:lstStyle/>
          <a:p>
            <a:r>
              <a:rPr lang="en-US" sz="1400" dirty="0" smtClean="0"/>
              <a:t>technological gap</a:t>
            </a:r>
            <a:endParaRPr lang="en-US" sz="1400" dirty="0"/>
          </a:p>
        </p:txBody>
      </p:sp>
      <p:sp>
        <p:nvSpPr>
          <p:cNvPr id="4" name="Prostokąt 3"/>
          <p:cNvSpPr/>
          <p:nvPr/>
        </p:nvSpPr>
        <p:spPr>
          <a:xfrm>
            <a:off x="6588224" y="2780928"/>
            <a:ext cx="1358064" cy="369332"/>
          </a:xfrm>
          <a:prstGeom prst="rect">
            <a:avLst/>
          </a:prstGeom>
        </p:spPr>
        <p:txBody>
          <a:bodyPr wrap="none">
            <a:spAutoFit/>
          </a:bodyPr>
          <a:lstStyle/>
          <a:p>
            <a:r>
              <a:rPr lang="en-US" dirty="0" smtClean="0"/>
              <a:t>explosives</a:t>
            </a:r>
            <a:endParaRPr lang="en-US" dirty="0"/>
          </a:p>
        </p:txBody>
      </p:sp>
      <p:sp>
        <p:nvSpPr>
          <p:cNvPr id="5" name="Prostokąt 4"/>
          <p:cNvSpPr/>
          <p:nvPr/>
        </p:nvSpPr>
        <p:spPr>
          <a:xfrm>
            <a:off x="6594265" y="3152001"/>
            <a:ext cx="1481496" cy="276999"/>
          </a:xfrm>
          <a:prstGeom prst="rect">
            <a:avLst/>
          </a:prstGeom>
        </p:spPr>
        <p:txBody>
          <a:bodyPr wrap="none">
            <a:spAutoFit/>
          </a:bodyPr>
          <a:lstStyle/>
          <a:p>
            <a:r>
              <a:rPr lang="en-US" sz="1200" dirty="0" smtClean="0">
                <a:solidFill>
                  <a:schemeClr val="bg1"/>
                </a:solidFill>
              </a:rPr>
              <a:t>Imposed</a:t>
            </a:r>
            <a:r>
              <a:rPr lang="pl-PL" sz="1200" dirty="0" smtClean="0">
                <a:solidFill>
                  <a:schemeClr val="bg1"/>
                </a:solidFill>
              </a:rPr>
              <a:t> </a:t>
            </a:r>
            <a:r>
              <a:rPr lang="en-US" sz="1200" dirty="0" smtClean="0">
                <a:solidFill>
                  <a:schemeClr val="bg1"/>
                </a:solidFill>
              </a:rPr>
              <a:t>material</a:t>
            </a:r>
            <a:endParaRPr lang="en-US" sz="1200" dirty="0">
              <a:solidFill>
                <a:schemeClr val="bg1"/>
              </a:solidFill>
            </a:endParaRPr>
          </a:p>
        </p:txBody>
      </p:sp>
      <p:sp>
        <p:nvSpPr>
          <p:cNvPr id="6" name="Prostokąt 5"/>
          <p:cNvSpPr/>
          <p:nvPr/>
        </p:nvSpPr>
        <p:spPr>
          <a:xfrm>
            <a:off x="6407300" y="4077072"/>
            <a:ext cx="1693092" cy="369332"/>
          </a:xfrm>
          <a:prstGeom prst="rect">
            <a:avLst/>
          </a:prstGeom>
        </p:spPr>
        <p:txBody>
          <a:bodyPr wrap="none">
            <a:spAutoFit/>
          </a:bodyPr>
          <a:lstStyle/>
          <a:p>
            <a:r>
              <a:rPr lang="en-US" dirty="0" smtClean="0"/>
              <a:t>base material</a:t>
            </a:r>
            <a:endParaRPr lang="en-US" dirty="0"/>
          </a:p>
        </p:txBody>
      </p:sp>
      <p:sp>
        <p:nvSpPr>
          <p:cNvPr id="12" name="Prostokąt 11"/>
          <p:cNvSpPr/>
          <p:nvPr/>
        </p:nvSpPr>
        <p:spPr>
          <a:xfrm>
            <a:off x="6228184" y="4797152"/>
            <a:ext cx="995785" cy="369332"/>
          </a:xfrm>
          <a:prstGeom prst="rect">
            <a:avLst/>
          </a:prstGeom>
        </p:spPr>
        <p:txBody>
          <a:bodyPr wrap="none">
            <a:spAutoFit/>
          </a:bodyPr>
          <a:lstStyle/>
          <a:p>
            <a:r>
              <a:rPr lang="pl-PL" dirty="0" err="1" smtClean="0"/>
              <a:t>ground</a:t>
            </a:r>
            <a:endParaRPr lang="en-US" dirty="0"/>
          </a:p>
        </p:txBody>
      </p:sp>
      <p:sp>
        <p:nvSpPr>
          <p:cNvPr id="8" name="Prostokąt 7"/>
          <p:cNvSpPr/>
          <p:nvPr/>
        </p:nvSpPr>
        <p:spPr>
          <a:xfrm>
            <a:off x="2483768" y="1372126"/>
            <a:ext cx="872355" cy="369332"/>
          </a:xfrm>
          <a:prstGeom prst="rect">
            <a:avLst/>
          </a:prstGeom>
        </p:spPr>
        <p:txBody>
          <a:bodyPr wrap="none">
            <a:spAutoFit/>
          </a:bodyPr>
          <a:lstStyle/>
          <a:p>
            <a:r>
              <a:rPr lang="en-US" dirty="0" smtClean="0"/>
              <a:t>fumes</a:t>
            </a:r>
            <a:endParaRPr lang="en-US" dirty="0"/>
          </a:p>
        </p:txBody>
      </p:sp>
      <p:sp>
        <p:nvSpPr>
          <p:cNvPr id="9" name="Prostokąt 8"/>
          <p:cNvSpPr/>
          <p:nvPr/>
        </p:nvSpPr>
        <p:spPr>
          <a:xfrm>
            <a:off x="2850562" y="1927865"/>
            <a:ext cx="1348446" cy="276999"/>
          </a:xfrm>
          <a:prstGeom prst="rect">
            <a:avLst/>
          </a:prstGeom>
        </p:spPr>
        <p:txBody>
          <a:bodyPr wrap="none">
            <a:spAutoFit/>
          </a:bodyPr>
          <a:lstStyle/>
          <a:p>
            <a:r>
              <a:rPr lang="pl-PL" sz="1200" dirty="0"/>
              <a:t>f</a:t>
            </a:r>
            <a:r>
              <a:rPr lang="en-US" sz="1200" dirty="0" err="1" smtClean="0"/>
              <a:t>orces</a:t>
            </a:r>
            <a:r>
              <a:rPr lang="en-US" sz="1200" dirty="0" smtClean="0"/>
              <a:t> direction</a:t>
            </a:r>
            <a:endParaRPr lang="en-US" sz="1200" dirty="0"/>
          </a:p>
        </p:txBody>
      </p:sp>
      <p:sp>
        <p:nvSpPr>
          <p:cNvPr id="10" name="Prostokąt 9"/>
          <p:cNvSpPr/>
          <p:nvPr/>
        </p:nvSpPr>
        <p:spPr>
          <a:xfrm>
            <a:off x="4628194" y="1639833"/>
            <a:ext cx="1527982" cy="276999"/>
          </a:xfrm>
          <a:prstGeom prst="rect">
            <a:avLst/>
          </a:prstGeom>
        </p:spPr>
        <p:txBody>
          <a:bodyPr wrap="none">
            <a:spAutoFit/>
          </a:bodyPr>
          <a:lstStyle/>
          <a:p>
            <a:r>
              <a:rPr lang="en-US" sz="1200" dirty="0" smtClean="0"/>
              <a:t>front of explosion</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ytuł 1"/>
          <p:cNvSpPr>
            <a:spLocks noGrp="1"/>
          </p:cNvSpPr>
          <p:nvPr>
            <p:ph type="title"/>
          </p:nvPr>
        </p:nvSpPr>
        <p:spPr/>
        <p:txBody>
          <a:bodyPr>
            <a:normAutofit fontScale="90000"/>
          </a:bodyPr>
          <a:lstStyle/>
          <a:p>
            <a:pPr eaLnBrk="1" fontAlgn="auto" hangingPunct="1">
              <a:spcAft>
                <a:spcPts val="0"/>
              </a:spcAft>
              <a:defRPr/>
            </a:pPr>
            <a:r>
              <a:rPr lang="en-US" dirty="0"/>
              <a:t>The structure of steel-titanium connector</a:t>
            </a:r>
            <a:endParaRPr lang="pl-PL" dirty="0" smtClean="0"/>
          </a:p>
        </p:txBody>
      </p:sp>
      <p:sp>
        <p:nvSpPr>
          <p:cNvPr id="14338" name="Symbol zastępczy numeru slajdu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235941ED-247E-470C-BA40-9CA20E0E87E2}" type="slidenum">
              <a:rPr lang="pl-PL" smtClean="0"/>
              <a:pPr eaLnBrk="1" fontAlgn="base" hangingPunct="1">
                <a:spcBef>
                  <a:spcPct val="0"/>
                </a:spcBef>
                <a:spcAft>
                  <a:spcPct val="0"/>
                </a:spcAft>
              </a:pPr>
              <a:t>5</a:t>
            </a:fld>
            <a:endParaRPr lang="pl-PL" smtClean="0"/>
          </a:p>
        </p:txBody>
      </p:sp>
      <p:grpSp>
        <p:nvGrpSpPr>
          <p:cNvPr id="14340" name="Grupa 5"/>
          <p:cNvGrpSpPr>
            <a:grpSpLocks/>
          </p:cNvGrpSpPr>
          <p:nvPr/>
        </p:nvGrpSpPr>
        <p:grpSpPr bwMode="auto">
          <a:xfrm>
            <a:off x="590550" y="1773238"/>
            <a:ext cx="7962900" cy="3459162"/>
            <a:chOff x="590550" y="1955801"/>
            <a:chExt cx="7962900" cy="3459163"/>
          </a:xfrm>
        </p:grpSpPr>
        <p:graphicFrame>
          <p:nvGraphicFramePr>
            <p:cNvPr id="14345" name="Object 10"/>
            <p:cNvGraphicFramePr>
              <a:graphicFrameLocks noChangeAspect="1"/>
            </p:cNvGraphicFramePr>
            <p:nvPr/>
          </p:nvGraphicFramePr>
          <p:xfrm>
            <a:off x="590550" y="1955801"/>
            <a:ext cx="4285884" cy="3422941"/>
          </p:xfrm>
          <a:graphic>
            <a:graphicData uri="http://schemas.openxmlformats.org/presentationml/2006/ole">
              <p:oleObj spid="_x0000_s14436" r:id="rId3" imgW="6096044" imgH="4572033" progId="">
                <p:embed/>
              </p:oleObj>
            </a:graphicData>
          </a:graphic>
        </p:graphicFrame>
        <p:graphicFrame>
          <p:nvGraphicFramePr>
            <p:cNvPr id="14346" name="Object 11"/>
            <p:cNvGraphicFramePr>
              <a:graphicFrameLocks noChangeAspect="1"/>
            </p:cNvGraphicFramePr>
            <p:nvPr/>
          </p:nvGraphicFramePr>
          <p:xfrm>
            <a:off x="4267566" y="1992023"/>
            <a:ext cx="4285884" cy="3422941"/>
          </p:xfrm>
          <a:graphic>
            <a:graphicData uri="http://schemas.openxmlformats.org/presentationml/2006/ole">
              <p:oleObj spid="_x0000_s14437" r:id="rId4" imgW="6096044" imgH="4572033" progId="">
                <p:embed/>
              </p:oleObj>
            </a:graphicData>
          </a:graphic>
        </p:graphicFrame>
        <p:sp>
          <p:nvSpPr>
            <p:cNvPr id="5" name="Prostokąt 4"/>
            <p:cNvSpPr/>
            <p:nvPr/>
          </p:nvSpPr>
          <p:spPr>
            <a:xfrm>
              <a:off x="590550" y="1992313"/>
              <a:ext cx="7962900" cy="3386139"/>
            </a:xfrm>
            <a:prstGeom prst="rect">
              <a:avLst/>
            </a:prstGeom>
            <a:noFill/>
            <a:ln w="1270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sp>
        <p:nvSpPr>
          <p:cNvPr id="7" name="Text Box 82"/>
          <p:cNvSpPr txBox="1">
            <a:spLocks noChangeArrowheads="1"/>
          </p:cNvSpPr>
          <p:nvPr/>
        </p:nvSpPr>
        <p:spPr bwMode="auto">
          <a:xfrm>
            <a:off x="590550" y="5085184"/>
            <a:ext cx="7943850" cy="707886"/>
          </a:xfrm>
          <a:prstGeom prst="rect">
            <a:avLst/>
          </a:prstGeom>
          <a:noFill/>
          <a:ln w="9525">
            <a:noFill/>
            <a:miter lim="800000"/>
            <a:headEnd/>
            <a:tailEnd/>
          </a:ln>
        </p:spPr>
        <p:txBody>
          <a:bodyPr>
            <a:spAutoFit/>
          </a:bodyPr>
          <a:lstStyle/>
          <a:p>
            <a:pPr fontAlgn="auto">
              <a:spcBef>
                <a:spcPct val="50000"/>
              </a:spcBef>
              <a:spcAft>
                <a:spcPts val="0"/>
              </a:spcAft>
              <a:defRPr/>
            </a:pPr>
            <a:r>
              <a:rPr lang="pl-PL" sz="2000" kern="0" dirty="0">
                <a:latin typeface="+mn-lt"/>
                <a:cs typeface="Times New Roman" pitchFamily="18" charset="0"/>
              </a:rPr>
              <a:t>R</a:t>
            </a:r>
            <a:r>
              <a:rPr lang="en-US" sz="2000" kern="0" dirty="0" err="1" smtClean="0">
                <a:latin typeface="+mn-lt"/>
                <a:cs typeface="Times New Roman" pitchFamily="18" charset="0"/>
              </a:rPr>
              <a:t>esult</a:t>
            </a:r>
            <a:r>
              <a:rPr lang="pl-PL" sz="2000" kern="0" dirty="0" err="1" smtClean="0">
                <a:latin typeface="+mn-lt"/>
                <a:cs typeface="Times New Roman" pitchFamily="18" charset="0"/>
              </a:rPr>
              <a:t>ing</a:t>
            </a:r>
            <a:r>
              <a:rPr lang="en-US" sz="2000" kern="0" dirty="0" smtClean="0">
                <a:latin typeface="+mn-lt"/>
                <a:cs typeface="Times New Roman" pitchFamily="18" charset="0"/>
              </a:rPr>
              <a:t> </a:t>
            </a:r>
            <a:r>
              <a:rPr lang="pl-PL" sz="2000" kern="0" dirty="0" smtClean="0">
                <a:latin typeface="+mn-lt"/>
                <a:cs typeface="Times New Roman" pitchFamily="18" charset="0"/>
              </a:rPr>
              <a:t>from a</a:t>
            </a:r>
            <a:r>
              <a:rPr lang="en-US" sz="2000" kern="0" dirty="0" smtClean="0">
                <a:latin typeface="+mn-lt"/>
                <a:cs typeface="Times New Roman" pitchFamily="18" charset="0"/>
              </a:rPr>
              <a:t> collisions </a:t>
            </a:r>
            <a:r>
              <a:rPr lang="en-US" sz="2000" kern="0" dirty="0">
                <a:latin typeface="+mn-lt"/>
                <a:cs typeface="Times New Roman" pitchFamily="18" charset="0"/>
              </a:rPr>
              <a:t>of the </a:t>
            </a:r>
            <a:r>
              <a:rPr lang="en-US" sz="2000" kern="0" dirty="0" smtClean="0">
                <a:latin typeface="+mn-lt"/>
                <a:cs typeface="Times New Roman" pitchFamily="18" charset="0"/>
              </a:rPr>
              <a:t>surfaces</a:t>
            </a:r>
            <a:r>
              <a:rPr lang="pl-PL" sz="2000" kern="0" dirty="0" smtClean="0">
                <a:latin typeface="+mn-lt"/>
                <a:cs typeface="Times New Roman" pitchFamily="18" charset="0"/>
              </a:rPr>
              <a:t>, a </a:t>
            </a:r>
            <a:r>
              <a:rPr lang="en-US" sz="2000" kern="0" dirty="0">
                <a:latin typeface="+mn-lt"/>
                <a:cs typeface="Times New Roman" pitchFamily="18" charset="0"/>
              </a:rPr>
              <a:t>wavy interface</a:t>
            </a:r>
            <a:r>
              <a:rPr lang="en-US" sz="2000" kern="0" dirty="0" smtClean="0">
                <a:latin typeface="+mn-lt"/>
                <a:cs typeface="Times New Roman" pitchFamily="18" charset="0"/>
              </a:rPr>
              <a:t> </a:t>
            </a:r>
            <a:r>
              <a:rPr lang="en-US" sz="2000" kern="0" dirty="0">
                <a:latin typeface="+mn-lt"/>
                <a:cs typeface="Times New Roman" pitchFamily="18" charset="0"/>
              </a:rPr>
              <a:t>is </a:t>
            </a:r>
            <a:r>
              <a:rPr lang="en-US" sz="2000" kern="0" dirty="0" smtClean="0">
                <a:latin typeface="+mn-lt"/>
                <a:cs typeface="Times New Roman" pitchFamily="18" charset="0"/>
              </a:rPr>
              <a:t>formed</a:t>
            </a:r>
            <a:endParaRPr lang="pl-PL" sz="2000" kern="0" dirty="0">
              <a:latin typeface="+mn-lt"/>
              <a:cs typeface="Times New Roman" pitchFamily="18" charset="0"/>
            </a:endParaRPr>
          </a:p>
        </p:txBody>
      </p:sp>
      <p:sp>
        <p:nvSpPr>
          <p:cNvPr id="8" name="Text Box 39"/>
          <p:cNvSpPr txBox="1">
            <a:spLocks noChangeArrowheads="1"/>
          </p:cNvSpPr>
          <p:nvPr/>
        </p:nvSpPr>
        <p:spPr bwMode="auto">
          <a:xfrm>
            <a:off x="2149475" y="2133600"/>
            <a:ext cx="1820863" cy="339725"/>
          </a:xfrm>
          <a:prstGeom prst="rect">
            <a:avLst/>
          </a:prstGeom>
          <a:noFill/>
          <a:ln w="9525">
            <a:noFill/>
            <a:miter lim="800000"/>
            <a:headEnd/>
            <a:tailEnd/>
          </a:ln>
        </p:spPr>
        <p:txBody>
          <a:bodyPr>
            <a:spAutoFit/>
          </a:bodyPr>
          <a:lstStyle/>
          <a:p>
            <a:pPr fontAlgn="auto">
              <a:spcBef>
                <a:spcPct val="50000"/>
              </a:spcBef>
              <a:spcAft>
                <a:spcPts val="0"/>
              </a:spcAft>
              <a:defRPr/>
            </a:pPr>
            <a:r>
              <a:rPr lang="pl-PL" sz="1600" kern="0" dirty="0">
                <a:solidFill>
                  <a:srgbClr val="FF0033"/>
                </a:solidFill>
                <a:latin typeface="Arial Black" pitchFamily="34" charset="0"/>
              </a:rPr>
              <a:t>Tytan Gr.1</a:t>
            </a:r>
          </a:p>
        </p:txBody>
      </p:sp>
      <p:sp>
        <p:nvSpPr>
          <p:cNvPr id="9" name="Text Box 40"/>
          <p:cNvSpPr txBox="1">
            <a:spLocks noChangeArrowheads="1"/>
          </p:cNvSpPr>
          <p:nvPr/>
        </p:nvSpPr>
        <p:spPr bwMode="auto">
          <a:xfrm>
            <a:off x="2212975" y="3860800"/>
            <a:ext cx="1822450" cy="339725"/>
          </a:xfrm>
          <a:prstGeom prst="rect">
            <a:avLst/>
          </a:prstGeom>
          <a:noFill/>
          <a:ln w="9525">
            <a:noFill/>
            <a:miter lim="800000"/>
            <a:headEnd/>
            <a:tailEnd/>
          </a:ln>
        </p:spPr>
        <p:txBody>
          <a:bodyPr>
            <a:spAutoFit/>
          </a:bodyPr>
          <a:lstStyle/>
          <a:p>
            <a:pPr fontAlgn="auto">
              <a:spcBef>
                <a:spcPct val="50000"/>
              </a:spcBef>
              <a:spcAft>
                <a:spcPts val="0"/>
              </a:spcAft>
              <a:defRPr/>
            </a:pPr>
            <a:r>
              <a:rPr lang="pl-PL" sz="1600" kern="0" dirty="0" smtClean="0">
                <a:solidFill>
                  <a:srgbClr val="FF0033"/>
                </a:solidFill>
                <a:latin typeface="Arial Black" pitchFamily="34" charset="0"/>
              </a:rPr>
              <a:t>Carbon </a:t>
            </a:r>
            <a:r>
              <a:rPr lang="pl-PL" sz="1600" kern="0" dirty="0" err="1" smtClean="0">
                <a:solidFill>
                  <a:srgbClr val="FF0033"/>
                </a:solidFill>
                <a:latin typeface="Arial Black" pitchFamily="34" charset="0"/>
              </a:rPr>
              <a:t>steel</a:t>
            </a:r>
            <a:endParaRPr lang="pl-PL" sz="1600" kern="0" dirty="0">
              <a:solidFill>
                <a:srgbClr val="FF0033"/>
              </a:solidFill>
              <a:latin typeface="Arial Black" pitchFamily="34" charset="0"/>
            </a:endParaRPr>
          </a:p>
        </p:txBody>
      </p:sp>
      <p:sp>
        <p:nvSpPr>
          <p:cNvPr id="10" name="Text Box 76"/>
          <p:cNvSpPr txBox="1">
            <a:spLocks noChangeArrowheads="1"/>
          </p:cNvSpPr>
          <p:nvPr/>
        </p:nvSpPr>
        <p:spPr bwMode="auto">
          <a:xfrm>
            <a:off x="3297238" y="1412875"/>
            <a:ext cx="3368675" cy="369888"/>
          </a:xfrm>
          <a:prstGeom prst="rect">
            <a:avLst/>
          </a:prstGeom>
          <a:noFill/>
          <a:ln w="9525">
            <a:noFill/>
            <a:miter lim="800000"/>
            <a:headEnd/>
            <a:tailEnd/>
          </a:ln>
        </p:spPr>
        <p:txBody>
          <a:bodyPr>
            <a:spAutoFit/>
          </a:bodyPr>
          <a:lstStyle/>
          <a:p>
            <a:pPr fontAlgn="auto">
              <a:spcBef>
                <a:spcPct val="50000"/>
              </a:spcBef>
              <a:spcAft>
                <a:spcPts val="0"/>
              </a:spcAft>
              <a:defRPr/>
            </a:pPr>
            <a:r>
              <a:rPr lang="en-US" kern="0" dirty="0" smtClean="0">
                <a:solidFill>
                  <a:srgbClr val="33CC33"/>
                </a:solidFill>
                <a:latin typeface="Arial Black" pitchFamily="34" charset="0"/>
              </a:rPr>
              <a:t>Bimetallic arrangement</a:t>
            </a:r>
            <a:endParaRPr lang="en-US" kern="0" dirty="0">
              <a:solidFill>
                <a:srgbClr val="33CC33"/>
              </a:solidFill>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4" descr="wkła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45050" y="1589088"/>
            <a:ext cx="3768725" cy="251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3" descr="E111_20070515_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46788" y="3908425"/>
            <a:ext cx="2716212"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3" descr="0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08413" y="4765675"/>
            <a:ext cx="2508250" cy="188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ytuł 1"/>
          <p:cNvSpPr>
            <a:spLocks noGrp="1"/>
          </p:cNvSpPr>
          <p:nvPr>
            <p:ph type="title"/>
          </p:nvPr>
        </p:nvSpPr>
        <p:spPr/>
        <p:txBody>
          <a:bodyPr/>
          <a:lstStyle/>
          <a:p>
            <a:pPr eaLnBrk="1" fontAlgn="auto" hangingPunct="1">
              <a:spcAft>
                <a:spcPts val="0"/>
              </a:spcAft>
              <a:defRPr/>
            </a:pPr>
            <a:r>
              <a:rPr lang="pl-PL" dirty="0" err="1"/>
              <a:t>Examples</a:t>
            </a:r>
            <a:r>
              <a:rPr lang="pl-PL" dirty="0"/>
              <a:t> of </a:t>
            </a:r>
            <a:r>
              <a:rPr lang="pl-PL" dirty="0" err="1"/>
              <a:t>application</a:t>
            </a:r>
            <a:endParaRPr lang="pl-PL" dirty="0" smtClean="0"/>
          </a:p>
        </p:txBody>
      </p:sp>
      <p:sp>
        <p:nvSpPr>
          <p:cNvPr id="15365" name="Symbol zastępczy zawartości 9"/>
          <p:cNvSpPr>
            <a:spLocks noGrp="1"/>
          </p:cNvSpPr>
          <p:nvPr>
            <p:ph sz="quarter" idx="2"/>
          </p:nvPr>
        </p:nvSpPr>
        <p:spPr/>
        <p:txBody>
          <a:bodyPr/>
          <a:lstStyle/>
          <a:p>
            <a:pPr eaLnBrk="1" hangingPunct="1"/>
            <a:r>
              <a:rPr lang="en-US" dirty="0"/>
              <a:t>in the construction of process equipment</a:t>
            </a:r>
            <a:r>
              <a:rPr lang="pl-PL" sz="2400" dirty="0" smtClean="0"/>
              <a:t>:</a:t>
            </a:r>
          </a:p>
          <a:p>
            <a:pPr lvl="1" eaLnBrk="1" hangingPunct="1"/>
            <a:r>
              <a:rPr lang="pl-PL" dirty="0"/>
              <a:t>e</a:t>
            </a:r>
            <a:r>
              <a:rPr lang="pl-PL" sz="2000" dirty="0" smtClean="0"/>
              <a:t>nd cap</a:t>
            </a:r>
          </a:p>
          <a:p>
            <a:pPr lvl="1" eaLnBrk="1" hangingPunct="1"/>
            <a:r>
              <a:rPr lang="en-US" dirty="0" err="1" smtClean="0"/>
              <a:t>tubesheets</a:t>
            </a:r>
            <a:endParaRPr lang="en-US" dirty="0" smtClean="0"/>
          </a:p>
          <a:p>
            <a:pPr lvl="1" eaLnBrk="1" hangingPunct="1"/>
            <a:r>
              <a:rPr lang="en-US" dirty="0" smtClean="0"/>
              <a:t>coats</a:t>
            </a:r>
            <a:endParaRPr lang="en-US" sz="2000" dirty="0" smtClean="0"/>
          </a:p>
        </p:txBody>
      </p:sp>
      <p:sp>
        <p:nvSpPr>
          <p:cNvPr id="15366" name="Symbol zastępczy numeru slajdu 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2A31FE0E-9D12-43A2-B349-7A8137EDE782}" type="slidenum">
              <a:rPr lang="pl-PL" smtClean="0"/>
              <a:pPr eaLnBrk="1" fontAlgn="base" hangingPunct="1">
                <a:spcBef>
                  <a:spcPct val="0"/>
                </a:spcBef>
                <a:spcAft>
                  <a:spcPct val="0"/>
                </a:spcAft>
              </a:pPr>
              <a:t>6</a:t>
            </a:fld>
            <a:endParaRPr lang="pl-PL" smtClean="0"/>
          </a:p>
        </p:txBody>
      </p:sp>
      <p:pic>
        <p:nvPicPr>
          <p:cNvPr id="15368" name="Picture 11" descr="Image-02"/>
          <p:cNvPicPr>
            <a:picLocks noChangeAspect="1" noChangeArrowheads="1"/>
          </p:cNvPicPr>
          <p:nvPr/>
        </p:nvPicPr>
        <p:blipFill>
          <a:blip r:embed="rId5" cstate="print">
            <a:extLst>
              <a:ext uri="{28A0092B-C50C-407E-A947-70E740481C1C}">
                <a14:useLocalDpi xmlns:a14="http://schemas.microsoft.com/office/drawing/2010/main" xmlns="" val="0"/>
              </a:ext>
            </a:extLst>
          </a:blip>
          <a:srcRect l="5975" t="23047" r="6607" b="30951"/>
          <a:stretch>
            <a:fillRect/>
          </a:stretch>
        </p:blipFill>
        <p:spPr bwMode="auto">
          <a:xfrm>
            <a:off x="3048000" y="2984500"/>
            <a:ext cx="2840038"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thickThin">
                <a:solidFill>
                  <a:srgbClr val="000000"/>
                </a:solidFill>
                <a:miter lim="800000"/>
                <a:headEnd/>
                <a:tailEnd/>
              </a14:hiddenLine>
            </a:ext>
          </a:extLst>
        </p:spPr>
      </p:pic>
      <p:pic>
        <p:nvPicPr>
          <p:cNvPr id="15369" name="Picture 3" descr="obrazka-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7350" y="4102100"/>
            <a:ext cx="3132138" cy="234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0" cmpd="thickThin">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3"/>
          <p:cNvSpPr>
            <a:spLocks noGrp="1"/>
          </p:cNvSpPr>
          <p:nvPr>
            <p:ph type="title"/>
          </p:nvPr>
        </p:nvSpPr>
        <p:spPr/>
        <p:txBody>
          <a:bodyPr/>
          <a:lstStyle/>
          <a:p>
            <a:pPr eaLnBrk="1" hangingPunct="1"/>
            <a:r>
              <a:rPr lang="pl-PL" dirty="0" err="1"/>
              <a:t>Examples</a:t>
            </a:r>
            <a:r>
              <a:rPr lang="pl-PL" dirty="0"/>
              <a:t> of </a:t>
            </a:r>
            <a:r>
              <a:rPr lang="pl-PL" dirty="0" err="1"/>
              <a:t>application</a:t>
            </a:r>
            <a:endParaRPr lang="pl-PL" dirty="0" smtClean="0"/>
          </a:p>
        </p:txBody>
      </p:sp>
      <p:sp>
        <p:nvSpPr>
          <p:cNvPr id="32771" name="Symbol zastępczy zawartości 1"/>
          <p:cNvSpPr>
            <a:spLocks noGrp="1"/>
          </p:cNvSpPr>
          <p:nvPr>
            <p:ph sz="quarter" idx="2"/>
          </p:nvPr>
        </p:nvSpPr>
        <p:spPr/>
        <p:txBody>
          <a:bodyPr/>
          <a:lstStyle/>
          <a:p>
            <a:pPr eaLnBrk="1" hangingPunct="1"/>
            <a:r>
              <a:rPr lang="pl-PL" sz="2000" dirty="0" err="1"/>
              <a:t>electrochemistry</a:t>
            </a:r>
            <a:endParaRPr lang="pl-PL" sz="2000" dirty="0"/>
          </a:p>
          <a:p>
            <a:pPr eaLnBrk="1" hangingPunct="1"/>
            <a:r>
              <a:rPr lang="pl-PL" sz="2000" dirty="0" err="1" smtClean="0"/>
              <a:t>electroenergetics</a:t>
            </a:r>
            <a:endParaRPr lang="pl-PL" sz="2000" dirty="0"/>
          </a:p>
          <a:p>
            <a:pPr eaLnBrk="1" hangingPunct="1"/>
            <a:r>
              <a:rPr lang="pl-PL" sz="2000" dirty="0" err="1"/>
              <a:t>e</a:t>
            </a:r>
            <a:r>
              <a:rPr lang="pl-PL" sz="2000" dirty="0" err="1" smtClean="0"/>
              <a:t>lectrometallurgy</a:t>
            </a:r>
            <a:endParaRPr lang="pl-PL" sz="2000" dirty="0" smtClean="0"/>
          </a:p>
          <a:p>
            <a:pPr eaLnBrk="1" hangingPunct="1"/>
            <a:r>
              <a:rPr lang="pl-PL" sz="2000" dirty="0" err="1" smtClean="0"/>
              <a:t>others</a:t>
            </a:r>
            <a:endParaRPr lang="pl-PL" sz="2000" dirty="0" smtClean="0"/>
          </a:p>
        </p:txBody>
      </p:sp>
      <p:pic>
        <p:nvPicPr>
          <p:cNvPr id="32773" name="Picture 14" descr="Pipe dia 900 x (6+3) x 1000 mm, made from cladding plate       stainless steel+copper  (304L + M1E)"/>
          <p:cNvPicPr>
            <a:picLocks noChangeAspect="1" noChangeArrowheads="1"/>
          </p:cNvPicPr>
          <p:nvPr/>
        </p:nvPicPr>
        <p:blipFill>
          <a:blip r:embed="rId2" cstate="print"/>
          <a:srcRect/>
          <a:stretch>
            <a:fillRect/>
          </a:stretch>
        </p:blipFill>
        <p:spPr bwMode="auto">
          <a:xfrm>
            <a:off x="225425" y="3313113"/>
            <a:ext cx="1855788" cy="1739900"/>
          </a:xfrm>
          <a:prstGeom prst="rect">
            <a:avLst/>
          </a:prstGeom>
          <a:noFill/>
          <a:ln w="9525">
            <a:solidFill>
              <a:schemeClr val="tx1"/>
            </a:solidFill>
            <a:miter lim="800000"/>
            <a:headEnd/>
            <a:tailEnd/>
          </a:ln>
        </p:spPr>
      </p:pic>
      <p:pic>
        <p:nvPicPr>
          <p:cNvPr id="32774" name="Picture 8" descr="IMG_9364"/>
          <p:cNvPicPr>
            <a:picLocks noChangeAspect="1" noChangeArrowheads="1"/>
          </p:cNvPicPr>
          <p:nvPr/>
        </p:nvPicPr>
        <p:blipFill>
          <a:blip r:embed="rId3" cstate="print"/>
          <a:srcRect/>
          <a:stretch>
            <a:fillRect/>
          </a:stretch>
        </p:blipFill>
        <p:spPr bwMode="auto">
          <a:xfrm>
            <a:off x="1065213" y="4906963"/>
            <a:ext cx="2386012" cy="1666875"/>
          </a:xfrm>
          <a:prstGeom prst="rect">
            <a:avLst/>
          </a:prstGeom>
          <a:noFill/>
          <a:ln w="9525">
            <a:solidFill>
              <a:schemeClr val="tx1"/>
            </a:solidFill>
            <a:miter lim="800000"/>
            <a:headEnd/>
            <a:tailEnd/>
          </a:ln>
        </p:spPr>
      </p:pic>
      <p:pic>
        <p:nvPicPr>
          <p:cNvPr id="32775" name="Picture 8" descr="Papeteria"/>
          <p:cNvPicPr>
            <a:picLocks noChangeAspect="1" noChangeArrowheads="1"/>
          </p:cNvPicPr>
          <p:nvPr/>
        </p:nvPicPr>
        <p:blipFill>
          <a:blip r:embed="rId4" cstate="print"/>
          <a:srcRect/>
          <a:stretch>
            <a:fillRect/>
          </a:stretch>
        </p:blipFill>
        <p:spPr bwMode="auto">
          <a:xfrm>
            <a:off x="6635750" y="5053013"/>
            <a:ext cx="2357438" cy="1766887"/>
          </a:xfrm>
          <a:prstGeom prst="rect">
            <a:avLst/>
          </a:prstGeom>
          <a:noFill/>
          <a:ln w="9525">
            <a:solidFill>
              <a:schemeClr val="tx1"/>
            </a:solidFill>
            <a:miter lim="800000"/>
            <a:headEnd/>
            <a:tailEnd/>
          </a:ln>
        </p:spPr>
      </p:pic>
      <p:pic>
        <p:nvPicPr>
          <p:cNvPr id="32776" name="Picture 6" descr="Papeteria"/>
          <p:cNvPicPr>
            <a:picLocks noChangeAspect="1" noChangeArrowheads="1"/>
          </p:cNvPicPr>
          <p:nvPr/>
        </p:nvPicPr>
        <p:blipFill>
          <a:blip r:embed="rId5" cstate="print"/>
          <a:srcRect/>
          <a:stretch>
            <a:fillRect/>
          </a:stretch>
        </p:blipFill>
        <p:spPr bwMode="auto">
          <a:xfrm>
            <a:off x="3154363" y="5054600"/>
            <a:ext cx="2830512" cy="1690688"/>
          </a:xfrm>
          <a:prstGeom prst="rect">
            <a:avLst/>
          </a:prstGeom>
          <a:noFill/>
          <a:ln w="9525">
            <a:solidFill>
              <a:schemeClr val="tx1"/>
            </a:solidFill>
            <a:miter lim="800000"/>
            <a:headEnd/>
            <a:tailEnd/>
          </a:ln>
        </p:spPr>
      </p:pic>
      <p:pic>
        <p:nvPicPr>
          <p:cNvPr id="32777" name="Picture 2" descr="C:\Documents and Settings\Zygmunt Szulc\My Documents\Moje dokumenty\A_EXPLOMET\Obrazy EXPLOMET\Szyny duże\Szyny duże01.jpg"/>
          <p:cNvPicPr>
            <a:picLocks noChangeAspect="1" noChangeArrowheads="1"/>
          </p:cNvPicPr>
          <p:nvPr/>
        </p:nvPicPr>
        <p:blipFill>
          <a:blip r:embed="rId6" cstate="print"/>
          <a:srcRect/>
          <a:stretch>
            <a:fillRect/>
          </a:stretch>
        </p:blipFill>
        <p:spPr bwMode="auto">
          <a:xfrm>
            <a:off x="5822950" y="2930525"/>
            <a:ext cx="1993900" cy="2657475"/>
          </a:xfrm>
          <a:prstGeom prst="rect">
            <a:avLst/>
          </a:prstGeom>
          <a:noFill/>
          <a:ln w="9525">
            <a:solidFill>
              <a:schemeClr val="tx1"/>
            </a:solidFill>
            <a:miter lim="800000"/>
            <a:headEnd/>
            <a:tailEnd/>
          </a:ln>
        </p:spPr>
      </p:pic>
      <p:pic>
        <p:nvPicPr>
          <p:cNvPr id="32778" name="Picture 3" descr="C:\Documents and Settings\Zygmunt Szulc\My Documents\Moje dokumenty\A_EXPLOMET\Obrazy EXPLOMET\Szyny duże\Elektrolizer\02.elektrolizer.JPG"/>
          <p:cNvPicPr>
            <a:picLocks noChangeAspect="1" noChangeArrowheads="1"/>
          </p:cNvPicPr>
          <p:nvPr/>
        </p:nvPicPr>
        <p:blipFill>
          <a:blip r:embed="rId7" cstate="print"/>
          <a:srcRect/>
          <a:stretch>
            <a:fillRect/>
          </a:stretch>
        </p:blipFill>
        <p:spPr bwMode="auto">
          <a:xfrm>
            <a:off x="7126288" y="976313"/>
            <a:ext cx="1830387" cy="2598737"/>
          </a:xfrm>
          <a:prstGeom prst="rect">
            <a:avLst/>
          </a:prstGeom>
          <a:noFill/>
          <a:ln w="9525">
            <a:solidFill>
              <a:schemeClr val="tx1"/>
            </a:solidFill>
            <a:miter lim="800000"/>
            <a:headEnd/>
            <a:tailEnd/>
          </a:ln>
        </p:spPr>
      </p:pic>
      <p:pic>
        <p:nvPicPr>
          <p:cNvPr id="32779" name="Picture 146" descr="Papeteria"/>
          <p:cNvPicPr>
            <a:picLocks noChangeAspect="1" noChangeArrowheads="1"/>
          </p:cNvPicPr>
          <p:nvPr/>
        </p:nvPicPr>
        <p:blipFill>
          <a:blip r:embed="rId8" cstate="print"/>
          <a:srcRect/>
          <a:stretch>
            <a:fillRect/>
          </a:stretch>
        </p:blipFill>
        <p:spPr bwMode="auto">
          <a:xfrm>
            <a:off x="2690813" y="3170238"/>
            <a:ext cx="2860675" cy="1771650"/>
          </a:xfrm>
          <a:prstGeom prst="rect">
            <a:avLst/>
          </a:prstGeom>
          <a:noFill/>
          <a:ln w="9525">
            <a:solidFill>
              <a:schemeClr val="tx1"/>
            </a:solidFill>
            <a:miter lim="800000"/>
            <a:headEnd/>
            <a:tailEnd/>
          </a:ln>
        </p:spPr>
      </p:pic>
      <p:pic>
        <p:nvPicPr>
          <p:cNvPr id="32780" name="Picture 34" descr="05"/>
          <p:cNvPicPr>
            <a:picLocks noChangeAspect="1" noChangeArrowheads="1"/>
          </p:cNvPicPr>
          <p:nvPr/>
        </p:nvPicPr>
        <p:blipFill>
          <a:blip r:embed="rId9" cstate="print"/>
          <a:srcRect/>
          <a:stretch>
            <a:fillRect/>
          </a:stretch>
        </p:blipFill>
        <p:spPr bwMode="auto">
          <a:xfrm>
            <a:off x="3870325" y="1417638"/>
            <a:ext cx="2863850" cy="2027237"/>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2182796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ymbol zastępczy zawartości 2"/>
          <p:cNvSpPr>
            <a:spLocks noGrp="1"/>
          </p:cNvSpPr>
          <p:nvPr>
            <p:ph idx="1"/>
          </p:nvPr>
        </p:nvSpPr>
        <p:spPr/>
        <p:txBody>
          <a:bodyPr/>
          <a:lstStyle/>
          <a:p>
            <a:pPr marL="109537" indent="0" algn="just">
              <a:buNone/>
            </a:pPr>
            <a:r>
              <a:rPr lang="en-US" sz="2400" dirty="0"/>
              <a:t>This paper presents results of the fatigue tests of the </a:t>
            </a:r>
            <a:r>
              <a:rPr lang="en-US" sz="2400" dirty="0" smtClean="0"/>
              <a:t>bimetallic</a:t>
            </a:r>
            <a:r>
              <a:rPr lang="pl-PL" sz="2400" dirty="0" smtClean="0"/>
              <a:t> </a:t>
            </a:r>
            <a:r>
              <a:rPr lang="en-US" sz="2400" dirty="0" smtClean="0"/>
              <a:t>material </a:t>
            </a:r>
            <a:r>
              <a:rPr lang="en-US" sz="2400" dirty="0"/>
              <a:t>being a joint of steel S355J2+N with titanium SB265G1 under pendulum bending for two different bending configurations (perpendicular and parallel) and under three-point bending. </a:t>
            </a:r>
            <a:endParaRPr lang="pl-PL" sz="2400" dirty="0" smtClean="0"/>
          </a:p>
          <a:p>
            <a:pPr marL="109537" indent="0" algn="just">
              <a:buNone/>
            </a:pPr>
            <a:r>
              <a:rPr lang="en-US" sz="2400" dirty="0" smtClean="0"/>
              <a:t>Fatigue </a:t>
            </a:r>
            <a:r>
              <a:rPr lang="en-US" sz="2400" dirty="0"/>
              <a:t>life characteristics of bimetal and native materials (titanium and steel under pendulum bending) were obtained. </a:t>
            </a:r>
            <a:endParaRPr lang="pl-PL" sz="2400" dirty="0" smtClean="0"/>
          </a:p>
          <a:p>
            <a:pPr marL="109537" indent="0" algn="just">
              <a:buNone/>
            </a:pPr>
            <a:r>
              <a:rPr lang="en-US" sz="2400" dirty="0" smtClean="0"/>
              <a:t>Thickness </a:t>
            </a:r>
            <a:r>
              <a:rPr lang="en-US" sz="2400" dirty="0"/>
              <a:t>of the overlaid material (titanium) was 6 mm, so the specimens of untypical, determined with FEM, shape and dimensions were used for fatigue tests. </a:t>
            </a:r>
            <a:endParaRPr lang="pl-PL" sz="2400" dirty="0"/>
          </a:p>
        </p:txBody>
      </p:sp>
      <p:sp>
        <p:nvSpPr>
          <p:cNvPr id="2" name="Tytuł 1"/>
          <p:cNvSpPr>
            <a:spLocks noGrp="1"/>
          </p:cNvSpPr>
          <p:nvPr>
            <p:ph type="title"/>
          </p:nvPr>
        </p:nvSpPr>
        <p:spPr/>
        <p:txBody>
          <a:bodyPr>
            <a:normAutofit fontScale="90000"/>
          </a:bodyPr>
          <a:lstStyle/>
          <a:p>
            <a:pPr eaLnBrk="1" fontAlgn="auto" hangingPunct="1">
              <a:spcAft>
                <a:spcPts val="0"/>
              </a:spcAft>
              <a:defRPr/>
            </a:pPr>
            <a:r>
              <a:rPr lang="en-US" dirty="0" smtClean="0"/>
              <a:t>Fatigue life experiments</a:t>
            </a:r>
            <a:r>
              <a:rPr lang="pl-PL" dirty="0" smtClean="0"/>
              <a:t> – </a:t>
            </a:r>
            <a:br>
              <a:rPr lang="pl-PL" dirty="0" smtClean="0"/>
            </a:br>
            <a:r>
              <a:rPr lang="en-US" dirty="0" smtClean="0">
                <a:effectLst/>
              </a:rPr>
              <a:t>Cyclic bending</a:t>
            </a:r>
            <a:endParaRPr lang="en-US" dirty="0"/>
          </a:p>
        </p:txBody>
      </p:sp>
      <p:sp>
        <p:nvSpPr>
          <p:cNvPr id="19459" name="Symbol zastępczy numeru slajdu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Lucida Sans Unicode" pitchFamily="34" charset="0"/>
              </a:defRPr>
            </a:lvl1pPr>
            <a:lvl2pPr marL="742950" indent="-285750" eaLnBrk="0" hangingPunct="0">
              <a:defRPr>
                <a:solidFill>
                  <a:schemeClr val="tx1"/>
                </a:solidFill>
                <a:latin typeface="Lucida Sans Unicode" pitchFamily="34" charset="0"/>
              </a:defRPr>
            </a:lvl2pPr>
            <a:lvl3pPr marL="1143000" indent="-228600" eaLnBrk="0" hangingPunct="0">
              <a:defRPr>
                <a:solidFill>
                  <a:schemeClr val="tx1"/>
                </a:solidFill>
                <a:latin typeface="Lucida Sans Unicode" pitchFamily="34" charset="0"/>
              </a:defRPr>
            </a:lvl3pPr>
            <a:lvl4pPr marL="1600200" indent="-228600" eaLnBrk="0" hangingPunct="0">
              <a:defRPr>
                <a:solidFill>
                  <a:schemeClr val="tx1"/>
                </a:solidFill>
                <a:latin typeface="Lucida Sans Unicode" pitchFamily="34" charset="0"/>
              </a:defRPr>
            </a:lvl4pPr>
            <a:lvl5pPr marL="2057400" indent="-228600" eaLnBrk="0" hangingPunct="0">
              <a:defRPr>
                <a:solidFill>
                  <a:schemeClr val="tx1"/>
                </a:solidFill>
                <a:latin typeface="Lucida Sans Unicode" pitchFamily="34" charset="0"/>
              </a:defRPr>
            </a:lvl5pPr>
            <a:lvl6pPr marL="2514600" indent="-228600" eaLnBrk="0" fontAlgn="base" hangingPunct="0">
              <a:spcBef>
                <a:spcPct val="0"/>
              </a:spcBef>
              <a:spcAft>
                <a:spcPct val="0"/>
              </a:spcAft>
              <a:defRPr>
                <a:solidFill>
                  <a:schemeClr val="tx1"/>
                </a:solidFill>
                <a:latin typeface="Lucida Sans Unicode" pitchFamily="34" charset="0"/>
              </a:defRPr>
            </a:lvl6pPr>
            <a:lvl7pPr marL="2971800" indent="-228600" eaLnBrk="0" fontAlgn="base" hangingPunct="0">
              <a:spcBef>
                <a:spcPct val="0"/>
              </a:spcBef>
              <a:spcAft>
                <a:spcPct val="0"/>
              </a:spcAft>
              <a:defRPr>
                <a:solidFill>
                  <a:schemeClr val="tx1"/>
                </a:solidFill>
                <a:latin typeface="Lucida Sans Unicode" pitchFamily="34" charset="0"/>
              </a:defRPr>
            </a:lvl7pPr>
            <a:lvl8pPr marL="3429000" indent="-228600" eaLnBrk="0" fontAlgn="base" hangingPunct="0">
              <a:spcBef>
                <a:spcPct val="0"/>
              </a:spcBef>
              <a:spcAft>
                <a:spcPct val="0"/>
              </a:spcAft>
              <a:defRPr>
                <a:solidFill>
                  <a:schemeClr val="tx1"/>
                </a:solidFill>
                <a:latin typeface="Lucida Sans Unicode" pitchFamily="34" charset="0"/>
              </a:defRPr>
            </a:lvl8pPr>
            <a:lvl9pPr marL="3886200" indent="-228600" eaLnBrk="0" fontAlgn="base" hangingPunct="0">
              <a:spcBef>
                <a:spcPct val="0"/>
              </a:spcBef>
              <a:spcAft>
                <a:spcPct val="0"/>
              </a:spcAft>
              <a:defRPr>
                <a:solidFill>
                  <a:schemeClr val="tx1"/>
                </a:solidFill>
                <a:latin typeface="Lucida Sans Unicode" pitchFamily="34" charset="0"/>
              </a:defRPr>
            </a:lvl9pPr>
          </a:lstStyle>
          <a:p>
            <a:pPr eaLnBrk="1" fontAlgn="base" hangingPunct="1">
              <a:spcBef>
                <a:spcPct val="0"/>
              </a:spcBef>
              <a:spcAft>
                <a:spcPct val="0"/>
              </a:spcAft>
            </a:pPr>
            <a:fld id="{8143C010-361C-4D67-9FA6-535F63AA79D5}" type="slidenum">
              <a:rPr lang="pl-PL" smtClean="0"/>
              <a:pPr eaLnBrk="1" fontAlgn="base" hangingPunct="1">
                <a:spcBef>
                  <a:spcPct val="0"/>
                </a:spcBef>
                <a:spcAft>
                  <a:spcPct val="0"/>
                </a:spcAft>
              </a:pPr>
              <a:t>8</a:t>
            </a:fld>
            <a:endParaRPr lang="pl-PL"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dirty="0"/>
          </a:p>
        </p:txBody>
      </p:sp>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Rectangle 7"/>
          <p:cNvSpPr>
            <a:spLocks noChangeArrowheads="1"/>
          </p:cNvSpPr>
          <p:nvPr/>
        </p:nvSpPr>
        <p:spPr bwMode="auto">
          <a:xfrm>
            <a:off x="0" y="30575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8" name="Rectangle 8"/>
          <p:cNvSpPr>
            <a:spLocks noChangeArrowheads="1"/>
          </p:cNvSpPr>
          <p:nvPr/>
        </p:nvSpPr>
        <p:spPr bwMode="auto">
          <a:xfrm>
            <a:off x="0" y="60388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 name="Group 2"/>
          <p:cNvGrpSpPr>
            <a:grpSpLocks/>
          </p:cNvGrpSpPr>
          <p:nvPr/>
        </p:nvGrpSpPr>
        <p:grpSpPr bwMode="auto">
          <a:xfrm>
            <a:off x="357158" y="570340"/>
            <a:ext cx="8215369" cy="2714644"/>
            <a:chOff x="1820" y="2990"/>
            <a:chExt cx="7940" cy="3076"/>
          </a:xfrm>
        </p:grpSpPr>
        <p:grpSp>
          <p:nvGrpSpPr>
            <p:cNvPr id="14" name="Group 3"/>
            <p:cNvGrpSpPr>
              <a:grpSpLocks/>
            </p:cNvGrpSpPr>
            <p:nvPr/>
          </p:nvGrpSpPr>
          <p:grpSpPr bwMode="auto">
            <a:xfrm>
              <a:off x="1820" y="2990"/>
              <a:ext cx="7940" cy="3076"/>
              <a:chOff x="1820" y="2990"/>
              <a:chExt cx="7940" cy="3076"/>
            </a:xfrm>
          </p:grpSpPr>
          <p:sp>
            <p:nvSpPr>
              <p:cNvPr id="20" name="Rectangle 4"/>
              <p:cNvSpPr>
                <a:spLocks noChangeArrowheads="1"/>
              </p:cNvSpPr>
              <p:nvPr/>
            </p:nvSpPr>
            <p:spPr bwMode="auto">
              <a:xfrm>
                <a:off x="1820" y="2990"/>
                <a:ext cx="7940" cy="3076"/>
              </a:xfrm>
              <a:prstGeom prst="rect">
                <a:avLst/>
              </a:pr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pl-PL" dirty="0"/>
              </a:p>
            </p:txBody>
          </p:sp>
          <p:grpSp>
            <p:nvGrpSpPr>
              <p:cNvPr id="21" name="Group 5"/>
              <p:cNvGrpSpPr>
                <a:grpSpLocks/>
              </p:cNvGrpSpPr>
              <p:nvPr/>
            </p:nvGrpSpPr>
            <p:grpSpPr bwMode="auto">
              <a:xfrm>
                <a:off x="2250" y="4822"/>
                <a:ext cx="1515" cy="579"/>
                <a:chOff x="1915" y="3569"/>
                <a:chExt cx="2140" cy="830"/>
              </a:xfrm>
            </p:grpSpPr>
            <p:sp>
              <p:nvSpPr>
                <p:cNvPr id="75" name="Freeform 6" descr="Amarantowa siateczka"/>
                <p:cNvSpPr>
                  <a:spLocks/>
                </p:cNvSpPr>
                <p:nvPr/>
              </p:nvSpPr>
              <p:spPr bwMode="auto">
                <a:xfrm>
                  <a:off x="3815" y="3572"/>
                  <a:ext cx="240" cy="827"/>
                </a:xfrm>
                <a:custGeom>
                  <a:avLst/>
                  <a:gdLst/>
                  <a:ahLst/>
                  <a:cxnLst>
                    <a:cxn ang="0">
                      <a:pos x="0" y="251"/>
                    </a:cxn>
                    <a:cxn ang="0">
                      <a:pos x="0" y="827"/>
                    </a:cxn>
                    <a:cxn ang="0">
                      <a:pos x="240" y="565"/>
                    </a:cxn>
                    <a:cxn ang="0">
                      <a:pos x="240" y="0"/>
                    </a:cxn>
                    <a:cxn ang="0">
                      <a:pos x="0" y="251"/>
                    </a:cxn>
                  </a:cxnLst>
                  <a:rect l="0" t="0" r="r" b="b"/>
                  <a:pathLst>
                    <a:path w="240" h="827">
                      <a:moveTo>
                        <a:pt x="0" y="251"/>
                      </a:moveTo>
                      <a:lnTo>
                        <a:pt x="0" y="827"/>
                      </a:lnTo>
                      <a:lnTo>
                        <a:pt x="240" y="565"/>
                      </a:lnTo>
                      <a:lnTo>
                        <a:pt x="240" y="0"/>
                      </a:lnTo>
                      <a:lnTo>
                        <a:pt x="0" y="251"/>
                      </a:lnTo>
                      <a:close/>
                    </a:path>
                  </a:pathLst>
                </a:custGeom>
                <a:blipFill dpi="0" rotWithShape="0">
                  <a:blip r:embed="rId2" cstate="print">
                    <a:alphaModFix amt="24000"/>
                  </a:blip>
                  <a:srcRect/>
                  <a:tile tx="0" ty="0" sx="100000" sy="100000" flip="none" algn="tl"/>
                </a:bli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76" name="Rectangle 7" descr="Amarantowa siateczka"/>
                <p:cNvSpPr>
                  <a:spLocks noChangeArrowheads="1"/>
                </p:cNvSpPr>
                <p:nvPr/>
              </p:nvSpPr>
              <p:spPr bwMode="auto">
                <a:xfrm>
                  <a:off x="1915" y="3820"/>
                  <a:ext cx="1900" cy="576"/>
                </a:xfrm>
                <a:prstGeom prst="rect">
                  <a:avLst/>
                </a:prstGeom>
                <a:blipFill dpi="0" rotWithShape="0">
                  <a:blip r:embed="rId2" cstate="print">
                    <a:alphaModFix amt="40000"/>
                  </a:blip>
                  <a:srcRect/>
                  <a:tile tx="0" ty="0" sx="100000" sy="100000" flip="none" algn="tl"/>
                </a:blip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pl-PL" dirty="0"/>
                </a:p>
              </p:txBody>
            </p:sp>
            <p:sp>
              <p:nvSpPr>
                <p:cNvPr id="77" name="Freeform 8" descr="Ciemny poziomy"/>
                <p:cNvSpPr>
                  <a:spLocks/>
                </p:cNvSpPr>
                <p:nvPr/>
              </p:nvSpPr>
              <p:spPr bwMode="auto">
                <a:xfrm>
                  <a:off x="1915" y="3569"/>
                  <a:ext cx="2140" cy="251"/>
                </a:xfrm>
                <a:custGeom>
                  <a:avLst/>
                  <a:gdLst/>
                  <a:ahLst/>
                  <a:cxnLst>
                    <a:cxn ang="0">
                      <a:pos x="240" y="0"/>
                    </a:cxn>
                    <a:cxn ang="0">
                      <a:pos x="0" y="251"/>
                    </a:cxn>
                    <a:cxn ang="0">
                      <a:pos x="1900" y="251"/>
                    </a:cxn>
                    <a:cxn ang="0">
                      <a:pos x="2140" y="0"/>
                    </a:cxn>
                    <a:cxn ang="0">
                      <a:pos x="240" y="0"/>
                    </a:cxn>
                  </a:cxnLst>
                  <a:rect l="0" t="0" r="r" b="b"/>
                  <a:pathLst>
                    <a:path w="2140" h="251">
                      <a:moveTo>
                        <a:pt x="240" y="0"/>
                      </a:moveTo>
                      <a:lnTo>
                        <a:pt x="0" y="251"/>
                      </a:lnTo>
                      <a:lnTo>
                        <a:pt x="1900" y="251"/>
                      </a:lnTo>
                      <a:lnTo>
                        <a:pt x="2140" y="0"/>
                      </a:lnTo>
                      <a:lnTo>
                        <a:pt x="240" y="0"/>
                      </a:lnTo>
                      <a:close/>
                    </a:path>
                  </a:pathLst>
                </a:custGeom>
                <a:pattFill prst="dkHorz">
                  <a:fgClr>
                    <a:srgbClr val="7F7F7F">
                      <a:alpha val="39999"/>
                    </a:srgbClr>
                  </a:fgClr>
                  <a:bgClr>
                    <a:srgbClr val="FFFFFF">
                      <a:alpha val="39999"/>
                    </a:srgbClr>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grpSp>
            <p:nvGrpSpPr>
              <p:cNvPr id="22" name="Group 9"/>
              <p:cNvGrpSpPr>
                <a:grpSpLocks/>
              </p:cNvGrpSpPr>
              <p:nvPr/>
            </p:nvGrpSpPr>
            <p:grpSpPr bwMode="auto">
              <a:xfrm>
                <a:off x="3062" y="4162"/>
                <a:ext cx="2140" cy="827"/>
                <a:chOff x="5307" y="4159"/>
                <a:chExt cx="2140" cy="827"/>
              </a:xfrm>
            </p:grpSpPr>
            <p:sp>
              <p:nvSpPr>
                <p:cNvPr id="73" name="Rectangle 10"/>
                <p:cNvSpPr>
                  <a:spLocks noChangeArrowheads="1"/>
                </p:cNvSpPr>
                <p:nvPr/>
              </p:nvSpPr>
              <p:spPr bwMode="auto">
                <a:xfrm>
                  <a:off x="5307" y="4410"/>
                  <a:ext cx="1900" cy="576"/>
                </a:xfrm>
                <a:prstGeom prst="rect">
                  <a:avLst/>
                </a:prstGeom>
                <a:solidFill>
                  <a:srgbClr val="BFBFBF"/>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pl-PL" dirty="0"/>
                </a:p>
              </p:txBody>
            </p:sp>
            <p:sp>
              <p:nvSpPr>
                <p:cNvPr id="74" name="Freeform 11"/>
                <p:cNvSpPr>
                  <a:spLocks/>
                </p:cNvSpPr>
                <p:nvPr/>
              </p:nvSpPr>
              <p:spPr bwMode="auto">
                <a:xfrm>
                  <a:off x="5307" y="4159"/>
                  <a:ext cx="2140" cy="251"/>
                </a:xfrm>
                <a:custGeom>
                  <a:avLst/>
                  <a:gdLst/>
                  <a:ahLst/>
                  <a:cxnLst>
                    <a:cxn ang="0">
                      <a:pos x="240" y="0"/>
                    </a:cxn>
                    <a:cxn ang="0">
                      <a:pos x="0" y="251"/>
                    </a:cxn>
                    <a:cxn ang="0">
                      <a:pos x="1900" y="251"/>
                    </a:cxn>
                    <a:cxn ang="0">
                      <a:pos x="2140" y="0"/>
                    </a:cxn>
                    <a:cxn ang="0">
                      <a:pos x="240" y="0"/>
                    </a:cxn>
                  </a:cxnLst>
                  <a:rect l="0" t="0" r="r" b="b"/>
                  <a:pathLst>
                    <a:path w="2140" h="251">
                      <a:moveTo>
                        <a:pt x="240" y="0"/>
                      </a:moveTo>
                      <a:lnTo>
                        <a:pt x="0" y="251"/>
                      </a:lnTo>
                      <a:lnTo>
                        <a:pt x="1900" y="251"/>
                      </a:lnTo>
                      <a:lnTo>
                        <a:pt x="2140" y="0"/>
                      </a:lnTo>
                      <a:lnTo>
                        <a:pt x="240" y="0"/>
                      </a:lnTo>
                      <a:close/>
                    </a:path>
                  </a:pathLst>
                </a:custGeom>
                <a:solidFill>
                  <a:srgbClr val="7F7F7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23" name="Freeform 12"/>
              <p:cNvSpPr>
                <a:spLocks/>
              </p:cNvSpPr>
              <p:nvPr/>
            </p:nvSpPr>
            <p:spPr bwMode="auto">
              <a:xfrm>
                <a:off x="4720" y="3400"/>
                <a:ext cx="578" cy="2230"/>
              </a:xfrm>
              <a:custGeom>
                <a:avLst/>
                <a:gdLst/>
                <a:ahLst/>
                <a:cxnLst>
                  <a:cxn ang="0">
                    <a:pos x="0" y="521"/>
                  </a:cxn>
                  <a:cxn ang="0">
                    <a:pos x="2" y="1729"/>
                  </a:cxn>
                  <a:cxn ang="0">
                    <a:pos x="491" y="1235"/>
                  </a:cxn>
                  <a:cxn ang="0">
                    <a:pos x="480" y="0"/>
                  </a:cxn>
                  <a:cxn ang="0">
                    <a:pos x="0" y="521"/>
                  </a:cxn>
                </a:cxnLst>
                <a:rect l="0" t="0" r="r" b="b"/>
                <a:pathLst>
                  <a:path w="491" h="1729">
                    <a:moveTo>
                      <a:pt x="0" y="521"/>
                    </a:moveTo>
                    <a:lnTo>
                      <a:pt x="2" y="1729"/>
                    </a:lnTo>
                    <a:lnTo>
                      <a:pt x="491" y="1235"/>
                    </a:lnTo>
                    <a:lnTo>
                      <a:pt x="480" y="0"/>
                    </a:lnTo>
                    <a:lnTo>
                      <a:pt x="0" y="521"/>
                    </a:lnTo>
                    <a:close/>
                  </a:path>
                </a:pathLst>
              </a:custGeom>
              <a:gradFill rotWithShape="1">
                <a:gsLst>
                  <a:gs pos="0">
                    <a:srgbClr val="92D050">
                      <a:alpha val="25000"/>
                    </a:srgbClr>
                  </a:gs>
                  <a:gs pos="100000">
                    <a:srgbClr val="92D050">
                      <a:gamma/>
                      <a:shade val="46275"/>
                      <a:invGamma/>
                      <a:alpha val="83000"/>
                    </a:srgbClr>
                  </a:gs>
                </a:gsLst>
                <a:lin ang="0" scaled="1"/>
              </a:gradFill>
              <a:ln w="1270">
                <a:solidFill>
                  <a:srgbClr val="92D050"/>
                </a:solidFill>
                <a:round/>
                <a:headEnd/>
                <a:tailEnd/>
              </a:ln>
            </p:spPr>
            <p:txBody>
              <a:bodyPr vert="horz" wrap="square" lIns="91440" tIns="45720" rIns="91440" bIns="45720" numCol="1" anchor="t" anchorCtr="0" compatLnSpc="1">
                <a:prstTxWarp prst="textNoShape">
                  <a:avLst/>
                </a:prstTxWarp>
              </a:bodyPr>
              <a:lstStyle/>
              <a:p>
                <a:endParaRPr lang="pl-PL" dirty="0"/>
              </a:p>
            </p:txBody>
          </p:sp>
          <p:cxnSp>
            <p:nvCxnSpPr>
              <p:cNvPr id="24" name="AutoShape 13"/>
              <p:cNvCxnSpPr>
                <a:cxnSpLocks noChangeShapeType="1"/>
              </p:cNvCxnSpPr>
              <p:nvPr/>
            </p:nvCxnSpPr>
            <p:spPr bwMode="auto">
              <a:xfrm>
                <a:off x="5208" y="4162"/>
                <a:ext cx="0" cy="332"/>
              </a:xfrm>
              <a:prstGeom prst="straightConnector1">
                <a:avLst/>
              </a:prstGeom>
              <a:noFill/>
              <a:ln w="9525">
                <a:solidFill>
                  <a:srgbClr val="000000"/>
                </a:solidFill>
                <a:round/>
                <a:headEnd/>
                <a:tailEnd/>
              </a:ln>
            </p:spPr>
          </p:cxnSp>
          <p:cxnSp>
            <p:nvCxnSpPr>
              <p:cNvPr id="25" name="AutoShape 14"/>
              <p:cNvCxnSpPr>
                <a:cxnSpLocks noChangeShapeType="1"/>
              </p:cNvCxnSpPr>
              <p:nvPr/>
            </p:nvCxnSpPr>
            <p:spPr bwMode="auto">
              <a:xfrm flipH="1">
                <a:off x="4968" y="4737"/>
                <a:ext cx="240" cy="251"/>
              </a:xfrm>
              <a:prstGeom prst="straightConnector1">
                <a:avLst/>
              </a:prstGeom>
              <a:noFill/>
              <a:ln w="9525">
                <a:solidFill>
                  <a:srgbClr val="000000"/>
                </a:solidFill>
                <a:round/>
                <a:headEnd/>
                <a:tailEnd/>
              </a:ln>
            </p:spPr>
          </p:cxnSp>
          <p:cxnSp>
            <p:nvCxnSpPr>
              <p:cNvPr id="26" name="AutoShape 15"/>
              <p:cNvCxnSpPr>
                <a:cxnSpLocks noChangeShapeType="1"/>
              </p:cNvCxnSpPr>
              <p:nvPr/>
            </p:nvCxnSpPr>
            <p:spPr bwMode="auto">
              <a:xfrm flipH="1">
                <a:off x="6704" y="4735"/>
                <a:ext cx="240" cy="251"/>
              </a:xfrm>
              <a:prstGeom prst="straightConnector1">
                <a:avLst/>
              </a:prstGeom>
              <a:noFill/>
              <a:ln w="9525">
                <a:solidFill>
                  <a:srgbClr val="000000"/>
                </a:solidFill>
                <a:round/>
                <a:headEnd/>
                <a:tailEnd/>
              </a:ln>
            </p:spPr>
          </p:cxnSp>
          <p:sp>
            <p:nvSpPr>
              <p:cNvPr id="27" name="Freeform 16"/>
              <p:cNvSpPr>
                <a:spLocks/>
              </p:cNvSpPr>
              <p:nvPr/>
            </p:nvSpPr>
            <p:spPr bwMode="auto">
              <a:xfrm>
                <a:off x="5024" y="4159"/>
                <a:ext cx="1920" cy="345"/>
              </a:xfrm>
              <a:custGeom>
                <a:avLst/>
                <a:gdLst/>
                <a:ahLst/>
                <a:cxnLst>
                  <a:cxn ang="0">
                    <a:pos x="240" y="0"/>
                  </a:cxn>
                  <a:cxn ang="0">
                    <a:pos x="0" y="251"/>
                  </a:cxn>
                  <a:cxn ang="0">
                    <a:pos x="83" y="270"/>
                  </a:cxn>
                  <a:cxn ang="0">
                    <a:pos x="203" y="292"/>
                  </a:cxn>
                  <a:cxn ang="0">
                    <a:pos x="330" y="311"/>
                  </a:cxn>
                  <a:cxn ang="0">
                    <a:pos x="540" y="336"/>
                  </a:cxn>
                  <a:cxn ang="0">
                    <a:pos x="739" y="345"/>
                  </a:cxn>
                  <a:cxn ang="0">
                    <a:pos x="904" y="345"/>
                  </a:cxn>
                  <a:cxn ang="0">
                    <a:pos x="1121" y="336"/>
                  </a:cxn>
                  <a:cxn ang="0">
                    <a:pos x="1301" y="315"/>
                  </a:cxn>
                  <a:cxn ang="0">
                    <a:pos x="1459" y="292"/>
                  </a:cxn>
                  <a:cxn ang="0">
                    <a:pos x="1598" y="270"/>
                  </a:cxn>
                  <a:cxn ang="0">
                    <a:pos x="1680" y="251"/>
                  </a:cxn>
                  <a:cxn ang="0">
                    <a:pos x="1920" y="0"/>
                  </a:cxn>
                  <a:cxn ang="0">
                    <a:pos x="1815" y="22"/>
                  </a:cxn>
                  <a:cxn ang="0">
                    <a:pos x="1721" y="37"/>
                  </a:cxn>
                  <a:cxn ang="0">
                    <a:pos x="1545" y="60"/>
                  </a:cxn>
                  <a:cxn ang="0">
                    <a:pos x="1313" y="79"/>
                  </a:cxn>
                  <a:cxn ang="0">
                    <a:pos x="1080" y="90"/>
                  </a:cxn>
                  <a:cxn ang="0">
                    <a:pos x="870" y="85"/>
                  </a:cxn>
                  <a:cxn ang="0">
                    <a:pos x="641" y="64"/>
                  </a:cxn>
                  <a:cxn ang="0">
                    <a:pos x="488" y="45"/>
                  </a:cxn>
                  <a:cxn ang="0">
                    <a:pos x="323" y="19"/>
                  </a:cxn>
                  <a:cxn ang="0">
                    <a:pos x="240" y="0"/>
                  </a:cxn>
                </a:cxnLst>
                <a:rect l="0" t="0" r="r" b="b"/>
                <a:pathLst>
                  <a:path w="1920" h="345">
                    <a:moveTo>
                      <a:pt x="240" y="0"/>
                    </a:moveTo>
                    <a:lnTo>
                      <a:pt x="0" y="251"/>
                    </a:lnTo>
                    <a:lnTo>
                      <a:pt x="83" y="270"/>
                    </a:lnTo>
                    <a:lnTo>
                      <a:pt x="203" y="292"/>
                    </a:lnTo>
                    <a:lnTo>
                      <a:pt x="330" y="311"/>
                    </a:lnTo>
                    <a:lnTo>
                      <a:pt x="540" y="336"/>
                    </a:lnTo>
                    <a:lnTo>
                      <a:pt x="739" y="345"/>
                    </a:lnTo>
                    <a:lnTo>
                      <a:pt x="904" y="345"/>
                    </a:lnTo>
                    <a:lnTo>
                      <a:pt x="1121" y="336"/>
                    </a:lnTo>
                    <a:lnTo>
                      <a:pt x="1301" y="315"/>
                    </a:lnTo>
                    <a:lnTo>
                      <a:pt x="1459" y="292"/>
                    </a:lnTo>
                    <a:lnTo>
                      <a:pt x="1598" y="270"/>
                    </a:lnTo>
                    <a:lnTo>
                      <a:pt x="1680" y="251"/>
                    </a:lnTo>
                    <a:lnTo>
                      <a:pt x="1920" y="0"/>
                    </a:lnTo>
                    <a:lnTo>
                      <a:pt x="1815" y="22"/>
                    </a:lnTo>
                    <a:lnTo>
                      <a:pt x="1721" y="37"/>
                    </a:lnTo>
                    <a:lnTo>
                      <a:pt x="1545" y="60"/>
                    </a:lnTo>
                    <a:lnTo>
                      <a:pt x="1313" y="79"/>
                    </a:lnTo>
                    <a:lnTo>
                      <a:pt x="1080" y="90"/>
                    </a:lnTo>
                    <a:lnTo>
                      <a:pt x="870" y="85"/>
                    </a:lnTo>
                    <a:lnTo>
                      <a:pt x="641" y="64"/>
                    </a:lnTo>
                    <a:lnTo>
                      <a:pt x="488" y="45"/>
                    </a:lnTo>
                    <a:lnTo>
                      <a:pt x="323" y="19"/>
                    </a:lnTo>
                    <a:lnTo>
                      <a:pt x="240" y="0"/>
                    </a:lnTo>
                    <a:close/>
                  </a:path>
                </a:pathLst>
              </a:custGeom>
              <a:gradFill rotWithShape="1">
                <a:gsLst>
                  <a:gs pos="0">
                    <a:srgbClr val="7F7F7F">
                      <a:alpha val="94000"/>
                    </a:srgbClr>
                  </a:gs>
                  <a:gs pos="50000">
                    <a:srgbClr val="7F7F7F">
                      <a:gamma/>
                      <a:shade val="46275"/>
                      <a:invGamma/>
                    </a:srgbClr>
                  </a:gs>
                  <a:gs pos="100000">
                    <a:srgbClr val="7F7F7F">
                      <a:alpha val="94000"/>
                    </a:srgbClr>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pl-PL" dirty="0"/>
              </a:p>
            </p:txBody>
          </p:sp>
          <p:cxnSp>
            <p:nvCxnSpPr>
              <p:cNvPr id="28" name="AutoShape 17"/>
              <p:cNvCxnSpPr>
                <a:cxnSpLocks noChangeShapeType="1"/>
              </p:cNvCxnSpPr>
              <p:nvPr/>
            </p:nvCxnSpPr>
            <p:spPr bwMode="auto">
              <a:xfrm flipH="1">
                <a:off x="5024" y="4159"/>
                <a:ext cx="240" cy="251"/>
              </a:xfrm>
              <a:prstGeom prst="straightConnector1">
                <a:avLst/>
              </a:prstGeom>
              <a:noFill/>
              <a:ln w="9525">
                <a:solidFill>
                  <a:srgbClr val="000000"/>
                </a:solidFill>
                <a:round/>
                <a:headEnd/>
                <a:tailEnd/>
              </a:ln>
            </p:spPr>
          </p:cxnSp>
          <p:cxnSp>
            <p:nvCxnSpPr>
              <p:cNvPr id="29" name="AutoShape 18"/>
              <p:cNvCxnSpPr>
                <a:cxnSpLocks noChangeShapeType="1"/>
              </p:cNvCxnSpPr>
              <p:nvPr/>
            </p:nvCxnSpPr>
            <p:spPr bwMode="auto">
              <a:xfrm flipH="1">
                <a:off x="5024" y="4735"/>
                <a:ext cx="240" cy="251"/>
              </a:xfrm>
              <a:prstGeom prst="straightConnector1">
                <a:avLst/>
              </a:prstGeom>
              <a:noFill/>
              <a:ln w="9525">
                <a:solidFill>
                  <a:srgbClr val="000000"/>
                </a:solidFill>
                <a:round/>
                <a:headEnd/>
                <a:tailEnd/>
              </a:ln>
            </p:spPr>
          </p:cxnSp>
          <p:sp>
            <p:nvSpPr>
              <p:cNvPr id="30" name="Freeform 19"/>
              <p:cNvSpPr>
                <a:spLocks/>
              </p:cNvSpPr>
              <p:nvPr/>
            </p:nvSpPr>
            <p:spPr bwMode="auto">
              <a:xfrm>
                <a:off x="6494" y="3540"/>
                <a:ext cx="4" cy="11"/>
              </a:xfrm>
              <a:custGeom>
                <a:avLst/>
                <a:gdLst/>
                <a:ahLst/>
                <a:cxnLst>
                  <a:cxn ang="0">
                    <a:pos x="0" y="0"/>
                  </a:cxn>
                  <a:cxn ang="0">
                    <a:pos x="4" y="11"/>
                  </a:cxn>
                  <a:cxn ang="0">
                    <a:pos x="0" y="0"/>
                  </a:cxn>
                </a:cxnLst>
                <a:rect l="0" t="0" r="r" b="b"/>
                <a:pathLst>
                  <a:path w="4" h="11">
                    <a:moveTo>
                      <a:pt x="0" y="0"/>
                    </a:moveTo>
                    <a:cubicBezTo>
                      <a:pt x="1" y="4"/>
                      <a:pt x="4" y="11"/>
                      <a:pt x="4" y="11"/>
                    </a:cubicBezTo>
                    <a:cubicBezTo>
                      <a:pt x="4" y="11"/>
                      <a:pt x="1" y="4"/>
                      <a:pt x="0" y="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nvGrpSpPr>
              <p:cNvPr id="31" name="Group 20"/>
              <p:cNvGrpSpPr>
                <a:grpSpLocks/>
              </p:cNvGrpSpPr>
              <p:nvPr/>
            </p:nvGrpSpPr>
            <p:grpSpPr bwMode="auto">
              <a:xfrm>
                <a:off x="5264" y="4159"/>
                <a:ext cx="1680" cy="576"/>
                <a:chOff x="3630" y="4410"/>
                <a:chExt cx="1680" cy="576"/>
              </a:xfrm>
            </p:grpSpPr>
            <p:sp>
              <p:nvSpPr>
                <p:cNvPr id="69" name="Freeform 21"/>
                <p:cNvSpPr>
                  <a:spLocks/>
                </p:cNvSpPr>
                <p:nvPr/>
              </p:nvSpPr>
              <p:spPr bwMode="auto">
                <a:xfrm>
                  <a:off x="3644" y="4410"/>
                  <a:ext cx="1666" cy="85"/>
                </a:xfrm>
                <a:custGeom>
                  <a:avLst/>
                  <a:gdLst/>
                  <a:ahLst/>
                  <a:cxnLst>
                    <a:cxn ang="0">
                      <a:pos x="0" y="0"/>
                    </a:cxn>
                    <a:cxn ang="0">
                      <a:pos x="364" y="150"/>
                    </a:cxn>
                    <a:cxn ang="0">
                      <a:pos x="789" y="188"/>
                    </a:cxn>
                    <a:cxn ang="0">
                      <a:pos x="1240" y="150"/>
                    </a:cxn>
                    <a:cxn ang="0">
                      <a:pos x="1666" y="12"/>
                    </a:cxn>
                  </a:cxnLst>
                  <a:rect l="0" t="0" r="r" b="b"/>
                  <a:pathLst>
                    <a:path w="1666" h="188">
                      <a:moveTo>
                        <a:pt x="0" y="0"/>
                      </a:moveTo>
                      <a:cubicBezTo>
                        <a:pt x="60" y="25"/>
                        <a:pt x="232" y="119"/>
                        <a:pt x="364" y="150"/>
                      </a:cubicBezTo>
                      <a:cubicBezTo>
                        <a:pt x="496" y="181"/>
                        <a:pt x="643" y="188"/>
                        <a:pt x="789" y="188"/>
                      </a:cubicBezTo>
                      <a:cubicBezTo>
                        <a:pt x="935" y="188"/>
                        <a:pt x="1094" y="179"/>
                        <a:pt x="1240" y="150"/>
                      </a:cubicBezTo>
                      <a:cubicBezTo>
                        <a:pt x="1386" y="121"/>
                        <a:pt x="1577" y="41"/>
                        <a:pt x="1666" y="1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70" name="Freeform 22"/>
                <p:cNvSpPr>
                  <a:spLocks/>
                </p:cNvSpPr>
                <p:nvPr/>
              </p:nvSpPr>
              <p:spPr bwMode="auto">
                <a:xfrm flipV="1">
                  <a:off x="3644" y="4901"/>
                  <a:ext cx="1666" cy="85"/>
                </a:xfrm>
                <a:custGeom>
                  <a:avLst/>
                  <a:gdLst/>
                  <a:ahLst/>
                  <a:cxnLst>
                    <a:cxn ang="0">
                      <a:pos x="0" y="0"/>
                    </a:cxn>
                    <a:cxn ang="0">
                      <a:pos x="364" y="150"/>
                    </a:cxn>
                    <a:cxn ang="0">
                      <a:pos x="789" y="188"/>
                    </a:cxn>
                    <a:cxn ang="0">
                      <a:pos x="1240" y="150"/>
                    </a:cxn>
                    <a:cxn ang="0">
                      <a:pos x="1666" y="12"/>
                    </a:cxn>
                  </a:cxnLst>
                  <a:rect l="0" t="0" r="r" b="b"/>
                  <a:pathLst>
                    <a:path w="1666" h="188">
                      <a:moveTo>
                        <a:pt x="0" y="0"/>
                      </a:moveTo>
                      <a:cubicBezTo>
                        <a:pt x="60" y="25"/>
                        <a:pt x="232" y="119"/>
                        <a:pt x="364" y="150"/>
                      </a:cubicBezTo>
                      <a:cubicBezTo>
                        <a:pt x="496" y="181"/>
                        <a:pt x="643" y="188"/>
                        <a:pt x="789" y="188"/>
                      </a:cubicBezTo>
                      <a:cubicBezTo>
                        <a:pt x="935" y="188"/>
                        <a:pt x="1094" y="179"/>
                        <a:pt x="1240" y="150"/>
                      </a:cubicBezTo>
                      <a:cubicBezTo>
                        <a:pt x="1386" y="121"/>
                        <a:pt x="1577" y="41"/>
                        <a:pt x="1666" y="1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cxnSp>
              <p:nvCxnSpPr>
                <p:cNvPr id="71" name="AutoShape 23"/>
                <p:cNvCxnSpPr>
                  <a:cxnSpLocks noChangeShapeType="1"/>
                </p:cNvCxnSpPr>
                <p:nvPr/>
              </p:nvCxnSpPr>
              <p:spPr bwMode="auto">
                <a:xfrm>
                  <a:off x="5310" y="4410"/>
                  <a:ext cx="0" cy="576"/>
                </a:xfrm>
                <a:prstGeom prst="straightConnector1">
                  <a:avLst/>
                </a:prstGeom>
                <a:noFill/>
                <a:ln w="9525">
                  <a:solidFill>
                    <a:srgbClr val="000000"/>
                  </a:solidFill>
                  <a:round/>
                  <a:headEnd/>
                  <a:tailEnd/>
                </a:ln>
              </p:spPr>
            </p:cxnSp>
            <p:cxnSp>
              <p:nvCxnSpPr>
                <p:cNvPr id="72" name="AutoShape 24"/>
                <p:cNvCxnSpPr>
                  <a:cxnSpLocks noChangeShapeType="1"/>
                </p:cNvCxnSpPr>
                <p:nvPr/>
              </p:nvCxnSpPr>
              <p:spPr bwMode="auto">
                <a:xfrm>
                  <a:off x="3630" y="4410"/>
                  <a:ext cx="0" cy="576"/>
                </a:xfrm>
                <a:prstGeom prst="straightConnector1">
                  <a:avLst/>
                </a:prstGeom>
                <a:noFill/>
                <a:ln w="9525">
                  <a:solidFill>
                    <a:srgbClr val="000000"/>
                  </a:solidFill>
                  <a:round/>
                  <a:headEnd/>
                  <a:tailEnd/>
                </a:ln>
              </p:spPr>
            </p:cxnSp>
          </p:grpSp>
          <p:sp>
            <p:nvSpPr>
              <p:cNvPr id="32" name="Freeform 25"/>
              <p:cNvSpPr>
                <a:spLocks/>
              </p:cNvSpPr>
              <p:nvPr/>
            </p:nvSpPr>
            <p:spPr bwMode="auto">
              <a:xfrm>
                <a:off x="5024" y="4410"/>
                <a:ext cx="1680" cy="576"/>
              </a:xfrm>
              <a:custGeom>
                <a:avLst/>
                <a:gdLst/>
                <a:ahLst/>
                <a:cxnLst>
                  <a:cxn ang="0">
                    <a:pos x="0" y="0"/>
                  </a:cxn>
                  <a:cxn ang="0">
                    <a:pos x="0" y="576"/>
                  </a:cxn>
                  <a:cxn ang="0">
                    <a:pos x="105" y="555"/>
                  </a:cxn>
                  <a:cxn ang="0">
                    <a:pos x="254" y="529"/>
                  </a:cxn>
                  <a:cxn ang="0">
                    <a:pos x="461" y="499"/>
                  </a:cxn>
                  <a:cxn ang="0">
                    <a:pos x="630" y="491"/>
                  </a:cxn>
                  <a:cxn ang="0">
                    <a:pos x="848" y="491"/>
                  </a:cxn>
                  <a:cxn ang="0">
                    <a:pos x="1065" y="495"/>
                  </a:cxn>
                  <a:cxn ang="0">
                    <a:pos x="1298" y="514"/>
                  </a:cxn>
                  <a:cxn ang="0">
                    <a:pos x="1440" y="533"/>
                  </a:cxn>
                  <a:cxn ang="0">
                    <a:pos x="1586" y="555"/>
                  </a:cxn>
                  <a:cxn ang="0">
                    <a:pos x="1680" y="576"/>
                  </a:cxn>
                  <a:cxn ang="0">
                    <a:pos x="1680" y="0"/>
                  </a:cxn>
                  <a:cxn ang="0">
                    <a:pos x="1553" y="30"/>
                  </a:cxn>
                  <a:cxn ang="0">
                    <a:pos x="1369" y="56"/>
                  </a:cxn>
                  <a:cxn ang="0">
                    <a:pos x="1144" y="79"/>
                  </a:cxn>
                  <a:cxn ang="0">
                    <a:pos x="908" y="86"/>
                  </a:cxn>
                  <a:cxn ang="0">
                    <a:pos x="683" y="90"/>
                  </a:cxn>
                  <a:cxn ang="0">
                    <a:pos x="454" y="79"/>
                  </a:cxn>
                  <a:cxn ang="0">
                    <a:pos x="240" y="49"/>
                  </a:cxn>
                  <a:cxn ang="0">
                    <a:pos x="101" y="23"/>
                  </a:cxn>
                  <a:cxn ang="0">
                    <a:pos x="0" y="0"/>
                  </a:cxn>
                </a:cxnLst>
                <a:rect l="0" t="0" r="r" b="b"/>
                <a:pathLst>
                  <a:path w="1680" h="576">
                    <a:moveTo>
                      <a:pt x="0" y="0"/>
                    </a:moveTo>
                    <a:lnTo>
                      <a:pt x="0" y="576"/>
                    </a:lnTo>
                    <a:lnTo>
                      <a:pt x="105" y="555"/>
                    </a:lnTo>
                    <a:lnTo>
                      <a:pt x="254" y="529"/>
                    </a:lnTo>
                    <a:lnTo>
                      <a:pt x="461" y="499"/>
                    </a:lnTo>
                    <a:lnTo>
                      <a:pt x="630" y="491"/>
                    </a:lnTo>
                    <a:lnTo>
                      <a:pt x="848" y="491"/>
                    </a:lnTo>
                    <a:lnTo>
                      <a:pt x="1065" y="495"/>
                    </a:lnTo>
                    <a:lnTo>
                      <a:pt x="1298" y="514"/>
                    </a:lnTo>
                    <a:lnTo>
                      <a:pt x="1440" y="533"/>
                    </a:lnTo>
                    <a:lnTo>
                      <a:pt x="1586" y="555"/>
                    </a:lnTo>
                    <a:lnTo>
                      <a:pt x="1680" y="576"/>
                    </a:lnTo>
                    <a:lnTo>
                      <a:pt x="1680" y="0"/>
                    </a:lnTo>
                    <a:lnTo>
                      <a:pt x="1553" y="30"/>
                    </a:lnTo>
                    <a:lnTo>
                      <a:pt x="1369" y="56"/>
                    </a:lnTo>
                    <a:lnTo>
                      <a:pt x="1144" y="79"/>
                    </a:lnTo>
                    <a:lnTo>
                      <a:pt x="908" y="86"/>
                    </a:lnTo>
                    <a:lnTo>
                      <a:pt x="683" y="90"/>
                    </a:lnTo>
                    <a:lnTo>
                      <a:pt x="454" y="79"/>
                    </a:lnTo>
                    <a:lnTo>
                      <a:pt x="240" y="49"/>
                    </a:lnTo>
                    <a:lnTo>
                      <a:pt x="101" y="23"/>
                    </a:lnTo>
                    <a:lnTo>
                      <a:pt x="0" y="0"/>
                    </a:lnTo>
                    <a:close/>
                  </a:path>
                </a:pathLst>
              </a:custGeom>
              <a:gradFill rotWithShape="1">
                <a:gsLst>
                  <a:gs pos="0">
                    <a:srgbClr val="BFBFBF"/>
                  </a:gs>
                  <a:gs pos="50000">
                    <a:srgbClr val="BFBFBF">
                      <a:gamma/>
                      <a:shade val="46275"/>
                      <a:invGamma/>
                    </a:srgbClr>
                  </a:gs>
                  <a:gs pos="100000">
                    <a:srgbClr val="BFBFBF"/>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pl-PL" dirty="0"/>
              </a:p>
            </p:txBody>
          </p:sp>
          <p:cxnSp>
            <p:nvCxnSpPr>
              <p:cNvPr id="33" name="AutoShape 26"/>
              <p:cNvCxnSpPr>
                <a:cxnSpLocks noChangeShapeType="1"/>
              </p:cNvCxnSpPr>
              <p:nvPr/>
            </p:nvCxnSpPr>
            <p:spPr bwMode="auto">
              <a:xfrm flipH="1">
                <a:off x="6704" y="4159"/>
                <a:ext cx="240" cy="251"/>
              </a:xfrm>
              <a:prstGeom prst="straightConnector1">
                <a:avLst/>
              </a:prstGeom>
              <a:noFill/>
              <a:ln w="9525">
                <a:solidFill>
                  <a:srgbClr val="000000"/>
                </a:solidFill>
                <a:round/>
                <a:headEnd/>
                <a:tailEnd/>
              </a:ln>
            </p:spPr>
          </p:cxnSp>
          <p:grpSp>
            <p:nvGrpSpPr>
              <p:cNvPr id="34" name="Group 27"/>
              <p:cNvGrpSpPr>
                <a:grpSpLocks/>
              </p:cNvGrpSpPr>
              <p:nvPr/>
            </p:nvGrpSpPr>
            <p:grpSpPr bwMode="auto">
              <a:xfrm>
                <a:off x="6765" y="4159"/>
                <a:ext cx="2140" cy="830"/>
                <a:chOff x="5307" y="4159"/>
                <a:chExt cx="2140" cy="830"/>
              </a:xfrm>
            </p:grpSpPr>
            <p:grpSp>
              <p:nvGrpSpPr>
                <p:cNvPr id="65" name="Group 28"/>
                <p:cNvGrpSpPr>
                  <a:grpSpLocks/>
                </p:cNvGrpSpPr>
                <p:nvPr/>
              </p:nvGrpSpPr>
              <p:grpSpPr bwMode="auto">
                <a:xfrm>
                  <a:off x="5307" y="4159"/>
                  <a:ext cx="2140" cy="827"/>
                  <a:chOff x="5307" y="4159"/>
                  <a:chExt cx="2140" cy="827"/>
                </a:xfrm>
              </p:grpSpPr>
              <p:sp>
                <p:nvSpPr>
                  <p:cNvPr id="67" name="Rectangle 29"/>
                  <p:cNvSpPr>
                    <a:spLocks noChangeArrowheads="1"/>
                  </p:cNvSpPr>
                  <p:nvPr/>
                </p:nvSpPr>
                <p:spPr bwMode="auto">
                  <a:xfrm>
                    <a:off x="5307" y="4410"/>
                    <a:ext cx="1900" cy="576"/>
                  </a:xfrm>
                  <a:prstGeom prst="rect">
                    <a:avLst/>
                  </a:prstGeom>
                  <a:solidFill>
                    <a:srgbClr val="BFBFBF"/>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pl-PL" dirty="0"/>
                  </a:p>
                </p:txBody>
              </p:sp>
              <p:sp>
                <p:nvSpPr>
                  <p:cNvPr id="68" name="Freeform 30"/>
                  <p:cNvSpPr>
                    <a:spLocks/>
                  </p:cNvSpPr>
                  <p:nvPr/>
                </p:nvSpPr>
                <p:spPr bwMode="auto">
                  <a:xfrm>
                    <a:off x="5307" y="4159"/>
                    <a:ext cx="2140" cy="251"/>
                  </a:xfrm>
                  <a:custGeom>
                    <a:avLst/>
                    <a:gdLst/>
                    <a:ahLst/>
                    <a:cxnLst>
                      <a:cxn ang="0">
                        <a:pos x="240" y="0"/>
                      </a:cxn>
                      <a:cxn ang="0">
                        <a:pos x="0" y="251"/>
                      </a:cxn>
                      <a:cxn ang="0">
                        <a:pos x="1900" y="251"/>
                      </a:cxn>
                      <a:cxn ang="0">
                        <a:pos x="2140" y="0"/>
                      </a:cxn>
                      <a:cxn ang="0">
                        <a:pos x="240" y="0"/>
                      </a:cxn>
                    </a:cxnLst>
                    <a:rect l="0" t="0" r="r" b="b"/>
                    <a:pathLst>
                      <a:path w="2140" h="251">
                        <a:moveTo>
                          <a:pt x="240" y="0"/>
                        </a:moveTo>
                        <a:lnTo>
                          <a:pt x="0" y="251"/>
                        </a:lnTo>
                        <a:lnTo>
                          <a:pt x="1900" y="251"/>
                        </a:lnTo>
                        <a:lnTo>
                          <a:pt x="2140" y="0"/>
                        </a:lnTo>
                        <a:lnTo>
                          <a:pt x="240" y="0"/>
                        </a:lnTo>
                        <a:close/>
                      </a:path>
                    </a:pathLst>
                  </a:custGeom>
                  <a:solidFill>
                    <a:srgbClr val="7F7F7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66" name="Freeform 31"/>
                <p:cNvSpPr>
                  <a:spLocks/>
                </p:cNvSpPr>
                <p:nvPr/>
              </p:nvSpPr>
              <p:spPr bwMode="auto">
                <a:xfrm>
                  <a:off x="7207" y="4162"/>
                  <a:ext cx="240" cy="827"/>
                </a:xfrm>
                <a:custGeom>
                  <a:avLst/>
                  <a:gdLst/>
                  <a:ahLst/>
                  <a:cxnLst>
                    <a:cxn ang="0">
                      <a:pos x="0" y="251"/>
                    </a:cxn>
                    <a:cxn ang="0">
                      <a:pos x="0" y="827"/>
                    </a:cxn>
                    <a:cxn ang="0">
                      <a:pos x="240" y="565"/>
                    </a:cxn>
                    <a:cxn ang="0">
                      <a:pos x="240" y="0"/>
                    </a:cxn>
                    <a:cxn ang="0">
                      <a:pos x="0" y="251"/>
                    </a:cxn>
                  </a:cxnLst>
                  <a:rect l="0" t="0" r="r" b="b"/>
                  <a:pathLst>
                    <a:path w="240" h="827">
                      <a:moveTo>
                        <a:pt x="0" y="251"/>
                      </a:moveTo>
                      <a:lnTo>
                        <a:pt x="0" y="827"/>
                      </a:lnTo>
                      <a:lnTo>
                        <a:pt x="240" y="565"/>
                      </a:lnTo>
                      <a:lnTo>
                        <a:pt x="240" y="0"/>
                      </a:lnTo>
                      <a:lnTo>
                        <a:pt x="0" y="251"/>
                      </a:lnTo>
                      <a:close/>
                    </a:path>
                  </a:pathLst>
                </a:custGeom>
                <a:solidFill>
                  <a:srgbClr val="D8D8D8"/>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grpSp>
            <p:nvGrpSpPr>
              <p:cNvPr id="35" name="Group 32"/>
              <p:cNvGrpSpPr>
                <a:grpSpLocks/>
              </p:cNvGrpSpPr>
              <p:nvPr/>
            </p:nvGrpSpPr>
            <p:grpSpPr bwMode="auto">
              <a:xfrm>
                <a:off x="5833" y="4239"/>
                <a:ext cx="218" cy="656"/>
                <a:chOff x="4439" y="4239"/>
                <a:chExt cx="218" cy="656"/>
              </a:xfrm>
            </p:grpSpPr>
            <p:sp>
              <p:nvSpPr>
                <p:cNvPr id="61" name="Freeform 33"/>
                <p:cNvSpPr>
                  <a:spLocks/>
                </p:cNvSpPr>
                <p:nvPr/>
              </p:nvSpPr>
              <p:spPr bwMode="auto">
                <a:xfrm>
                  <a:off x="4443" y="4498"/>
                  <a:ext cx="39" cy="391"/>
                </a:xfrm>
                <a:custGeom>
                  <a:avLst/>
                  <a:gdLst/>
                  <a:ahLst/>
                  <a:cxnLst>
                    <a:cxn ang="0">
                      <a:pos x="2" y="0"/>
                    </a:cxn>
                    <a:cxn ang="0">
                      <a:pos x="14" y="31"/>
                    </a:cxn>
                    <a:cxn ang="0">
                      <a:pos x="27" y="175"/>
                    </a:cxn>
                    <a:cxn ang="0">
                      <a:pos x="39" y="391"/>
                    </a:cxn>
                  </a:cxnLst>
                  <a:rect l="0" t="0" r="r" b="b"/>
                  <a:pathLst>
                    <a:path w="39" h="391">
                      <a:moveTo>
                        <a:pt x="2" y="0"/>
                      </a:moveTo>
                      <a:cubicBezTo>
                        <a:pt x="6" y="11"/>
                        <a:pt x="7" y="21"/>
                        <a:pt x="14" y="31"/>
                      </a:cubicBezTo>
                      <a:cubicBezTo>
                        <a:pt x="15" y="72"/>
                        <a:pt x="0" y="135"/>
                        <a:pt x="27" y="175"/>
                      </a:cubicBezTo>
                      <a:cubicBezTo>
                        <a:pt x="32" y="250"/>
                        <a:pt x="39" y="313"/>
                        <a:pt x="39" y="391"/>
                      </a:cubicBezTo>
                    </a:path>
                  </a:pathLst>
                </a:cu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62" name="Freeform 34"/>
                <p:cNvSpPr>
                  <a:spLocks/>
                </p:cNvSpPr>
                <p:nvPr/>
              </p:nvSpPr>
              <p:spPr bwMode="auto">
                <a:xfrm>
                  <a:off x="4482" y="4498"/>
                  <a:ext cx="44" cy="397"/>
                </a:xfrm>
                <a:custGeom>
                  <a:avLst/>
                  <a:gdLst/>
                  <a:ahLst/>
                  <a:cxnLst>
                    <a:cxn ang="0">
                      <a:pos x="44" y="0"/>
                    </a:cxn>
                    <a:cxn ang="0">
                      <a:pos x="16" y="28"/>
                    </a:cxn>
                    <a:cxn ang="0">
                      <a:pos x="0" y="156"/>
                    </a:cxn>
                    <a:cxn ang="0">
                      <a:pos x="4" y="191"/>
                    </a:cxn>
                    <a:cxn ang="0">
                      <a:pos x="7" y="397"/>
                    </a:cxn>
                  </a:cxnLst>
                  <a:rect l="0" t="0" r="r" b="b"/>
                  <a:pathLst>
                    <a:path w="44" h="397">
                      <a:moveTo>
                        <a:pt x="44" y="0"/>
                      </a:moveTo>
                      <a:cubicBezTo>
                        <a:pt x="38" y="19"/>
                        <a:pt x="36" y="23"/>
                        <a:pt x="16" y="28"/>
                      </a:cubicBezTo>
                      <a:cubicBezTo>
                        <a:pt x="18" y="71"/>
                        <a:pt x="37" y="124"/>
                        <a:pt x="0" y="156"/>
                      </a:cubicBezTo>
                      <a:cubicBezTo>
                        <a:pt x="7" y="178"/>
                        <a:pt x="24" y="168"/>
                        <a:pt x="4" y="191"/>
                      </a:cubicBezTo>
                      <a:cubicBezTo>
                        <a:pt x="7" y="261"/>
                        <a:pt x="7" y="327"/>
                        <a:pt x="7" y="397"/>
                      </a:cubicBezTo>
                    </a:path>
                  </a:pathLst>
                </a:cu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63" name="Freeform 35"/>
                <p:cNvSpPr>
                  <a:spLocks/>
                </p:cNvSpPr>
                <p:nvPr/>
              </p:nvSpPr>
              <p:spPr bwMode="auto">
                <a:xfrm>
                  <a:off x="4439" y="4248"/>
                  <a:ext cx="149" cy="241"/>
                </a:xfrm>
                <a:custGeom>
                  <a:avLst/>
                  <a:gdLst/>
                  <a:ahLst/>
                  <a:cxnLst>
                    <a:cxn ang="0">
                      <a:pos x="0" y="241"/>
                    </a:cxn>
                    <a:cxn ang="0">
                      <a:pos x="15" y="203"/>
                    </a:cxn>
                    <a:cxn ang="0">
                      <a:pos x="47" y="178"/>
                    </a:cxn>
                    <a:cxn ang="0">
                      <a:pos x="56" y="159"/>
                    </a:cxn>
                    <a:cxn ang="0">
                      <a:pos x="75" y="153"/>
                    </a:cxn>
                    <a:cxn ang="0">
                      <a:pos x="106" y="106"/>
                    </a:cxn>
                    <a:cxn ang="0">
                      <a:pos x="109" y="97"/>
                    </a:cxn>
                    <a:cxn ang="0">
                      <a:pos x="112" y="72"/>
                    </a:cxn>
                    <a:cxn ang="0">
                      <a:pos x="147" y="44"/>
                    </a:cxn>
                    <a:cxn ang="0">
                      <a:pos x="147" y="0"/>
                    </a:cxn>
                  </a:cxnLst>
                  <a:rect l="0" t="0" r="r" b="b"/>
                  <a:pathLst>
                    <a:path w="149" h="241">
                      <a:moveTo>
                        <a:pt x="0" y="241"/>
                      </a:moveTo>
                      <a:cubicBezTo>
                        <a:pt x="13" y="226"/>
                        <a:pt x="8" y="223"/>
                        <a:pt x="15" y="203"/>
                      </a:cubicBezTo>
                      <a:cubicBezTo>
                        <a:pt x="18" y="196"/>
                        <a:pt x="40" y="182"/>
                        <a:pt x="47" y="178"/>
                      </a:cubicBezTo>
                      <a:cubicBezTo>
                        <a:pt x="49" y="173"/>
                        <a:pt x="52" y="162"/>
                        <a:pt x="56" y="159"/>
                      </a:cubicBezTo>
                      <a:cubicBezTo>
                        <a:pt x="62" y="155"/>
                        <a:pt x="75" y="153"/>
                        <a:pt x="75" y="153"/>
                      </a:cubicBezTo>
                      <a:cubicBezTo>
                        <a:pt x="83" y="129"/>
                        <a:pt x="81" y="114"/>
                        <a:pt x="106" y="106"/>
                      </a:cubicBezTo>
                      <a:cubicBezTo>
                        <a:pt x="107" y="103"/>
                        <a:pt x="108" y="100"/>
                        <a:pt x="109" y="97"/>
                      </a:cubicBezTo>
                      <a:cubicBezTo>
                        <a:pt x="110" y="89"/>
                        <a:pt x="110" y="80"/>
                        <a:pt x="112" y="72"/>
                      </a:cubicBezTo>
                      <a:cubicBezTo>
                        <a:pt x="116" y="57"/>
                        <a:pt x="145" y="57"/>
                        <a:pt x="147" y="44"/>
                      </a:cubicBezTo>
                      <a:cubicBezTo>
                        <a:pt x="149" y="29"/>
                        <a:pt x="147" y="15"/>
                        <a:pt x="147" y="0"/>
                      </a:cubicBezTo>
                    </a:path>
                  </a:pathLst>
                </a:cu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64" name="Freeform 36"/>
                <p:cNvSpPr>
                  <a:spLocks/>
                </p:cNvSpPr>
                <p:nvPr/>
              </p:nvSpPr>
              <p:spPr bwMode="auto">
                <a:xfrm>
                  <a:off x="4495" y="4239"/>
                  <a:ext cx="162" cy="247"/>
                </a:xfrm>
                <a:custGeom>
                  <a:avLst/>
                  <a:gdLst/>
                  <a:ahLst/>
                  <a:cxnLst>
                    <a:cxn ang="0">
                      <a:pos x="19" y="247"/>
                    </a:cxn>
                    <a:cxn ang="0">
                      <a:pos x="28" y="209"/>
                    </a:cxn>
                    <a:cxn ang="0">
                      <a:pos x="44" y="172"/>
                    </a:cxn>
                    <a:cxn ang="0">
                      <a:pos x="50" y="150"/>
                    </a:cxn>
                    <a:cxn ang="0">
                      <a:pos x="72" y="143"/>
                    </a:cxn>
                    <a:cxn ang="0">
                      <a:pos x="91" y="106"/>
                    </a:cxn>
                    <a:cxn ang="0">
                      <a:pos x="97" y="97"/>
                    </a:cxn>
                    <a:cxn ang="0">
                      <a:pos x="100" y="65"/>
                    </a:cxn>
                    <a:cxn ang="0">
                      <a:pos x="159" y="47"/>
                    </a:cxn>
                    <a:cxn ang="0">
                      <a:pos x="156" y="12"/>
                    </a:cxn>
                    <a:cxn ang="0">
                      <a:pos x="103" y="0"/>
                    </a:cxn>
                    <a:cxn ang="0">
                      <a:pos x="162" y="6"/>
                    </a:cxn>
                  </a:cxnLst>
                  <a:rect l="0" t="0" r="r" b="b"/>
                  <a:pathLst>
                    <a:path w="162" h="247">
                      <a:moveTo>
                        <a:pt x="19" y="247"/>
                      </a:moveTo>
                      <a:cubicBezTo>
                        <a:pt x="0" y="228"/>
                        <a:pt x="8" y="223"/>
                        <a:pt x="28" y="209"/>
                      </a:cubicBezTo>
                      <a:cubicBezTo>
                        <a:pt x="33" y="174"/>
                        <a:pt x="38" y="195"/>
                        <a:pt x="44" y="172"/>
                      </a:cubicBezTo>
                      <a:cubicBezTo>
                        <a:pt x="46" y="165"/>
                        <a:pt x="44" y="154"/>
                        <a:pt x="50" y="150"/>
                      </a:cubicBezTo>
                      <a:cubicBezTo>
                        <a:pt x="56" y="146"/>
                        <a:pt x="72" y="143"/>
                        <a:pt x="72" y="143"/>
                      </a:cubicBezTo>
                      <a:cubicBezTo>
                        <a:pt x="77" y="127"/>
                        <a:pt x="76" y="115"/>
                        <a:pt x="91" y="106"/>
                      </a:cubicBezTo>
                      <a:cubicBezTo>
                        <a:pt x="93" y="103"/>
                        <a:pt x="96" y="101"/>
                        <a:pt x="97" y="97"/>
                      </a:cubicBezTo>
                      <a:cubicBezTo>
                        <a:pt x="99" y="87"/>
                        <a:pt x="96" y="75"/>
                        <a:pt x="100" y="65"/>
                      </a:cubicBezTo>
                      <a:cubicBezTo>
                        <a:pt x="102" y="60"/>
                        <a:pt x="152" y="48"/>
                        <a:pt x="159" y="47"/>
                      </a:cubicBezTo>
                      <a:cubicBezTo>
                        <a:pt x="153" y="28"/>
                        <a:pt x="137" y="34"/>
                        <a:pt x="156" y="12"/>
                      </a:cubicBezTo>
                      <a:cubicBezTo>
                        <a:pt x="136" y="5"/>
                        <a:pt x="72" y="21"/>
                        <a:pt x="103" y="0"/>
                      </a:cubicBezTo>
                      <a:cubicBezTo>
                        <a:pt x="122" y="2"/>
                        <a:pt x="143" y="6"/>
                        <a:pt x="162" y="6"/>
                      </a:cubicBezTo>
                    </a:path>
                  </a:pathLst>
                </a:cu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grpSp>
            <p:nvGrpSpPr>
              <p:cNvPr id="36" name="Group 37"/>
              <p:cNvGrpSpPr>
                <a:grpSpLocks/>
              </p:cNvGrpSpPr>
              <p:nvPr/>
            </p:nvGrpSpPr>
            <p:grpSpPr bwMode="auto">
              <a:xfrm>
                <a:off x="5107" y="4601"/>
                <a:ext cx="730" cy="181"/>
                <a:chOff x="3713" y="4601"/>
                <a:chExt cx="730" cy="181"/>
              </a:xfrm>
            </p:grpSpPr>
            <p:sp>
              <p:nvSpPr>
                <p:cNvPr id="59" name="Text Box 38"/>
                <p:cNvSpPr txBox="1">
                  <a:spLocks noChangeArrowheads="1"/>
                </p:cNvSpPr>
                <p:nvPr/>
              </p:nvSpPr>
              <p:spPr bwMode="auto">
                <a:xfrm>
                  <a:off x="3713" y="4601"/>
                  <a:ext cx="557" cy="181"/>
                </a:xfrm>
                <a:prstGeom prst="rect">
                  <a:avLst/>
                </a:prstGeom>
                <a:solidFill>
                  <a:srgbClr val="D8D8D8">
                    <a:alpha val="56000"/>
                  </a:srgbClr>
                </a:solidFill>
                <a:ln w="1270">
                  <a:solidFill>
                    <a:srgbClr val="FF0000"/>
                  </a:solidFill>
                  <a:miter lim="800000"/>
                  <a:headEnd/>
                  <a:tailEnd/>
                </a:ln>
              </p:spPr>
              <p:txBody>
                <a:bodyPr vert="horz" wrap="square" lIns="18000" tIns="10800" rIns="18000" bIns="108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l-PL" sz="800" b="1" i="0" u="none" strike="noStrike" cap="none" normalizeH="0" baseline="0" dirty="0" smtClean="0">
                      <a:ln>
                        <a:noFill/>
                      </a:ln>
                      <a:solidFill>
                        <a:schemeClr val="tx1"/>
                      </a:solidFill>
                      <a:effectLst/>
                      <a:latin typeface="Calibri" pitchFamily="34" charset="0"/>
                    </a:rPr>
                    <a:t>Crack</a:t>
                  </a:r>
                  <a:endParaRPr kumimoji="0" lang="pl-PL" sz="2000" b="0" i="0" u="none" strike="noStrike" cap="none" normalizeH="0" baseline="0" dirty="0" smtClean="0">
                    <a:ln>
                      <a:noFill/>
                    </a:ln>
                    <a:solidFill>
                      <a:schemeClr val="tx1"/>
                    </a:solidFill>
                    <a:effectLst/>
                    <a:latin typeface="Arial" pitchFamily="34" charset="0"/>
                  </a:endParaRPr>
                </a:p>
              </p:txBody>
            </p:sp>
            <p:cxnSp>
              <p:nvCxnSpPr>
                <p:cNvPr id="60" name="AutoShape 39"/>
                <p:cNvCxnSpPr>
                  <a:cxnSpLocks noChangeShapeType="1"/>
                </p:cNvCxnSpPr>
                <p:nvPr/>
              </p:nvCxnSpPr>
              <p:spPr bwMode="auto">
                <a:xfrm>
                  <a:off x="4270" y="4682"/>
                  <a:ext cx="173" cy="1"/>
                </a:xfrm>
                <a:prstGeom prst="straightConnector1">
                  <a:avLst/>
                </a:prstGeom>
                <a:noFill/>
                <a:ln w="3175">
                  <a:solidFill>
                    <a:srgbClr val="FF0000"/>
                  </a:solidFill>
                  <a:round/>
                  <a:headEnd/>
                  <a:tailEnd type="arrow" w="sm" len="sm"/>
                </a:ln>
              </p:spPr>
            </p:cxnSp>
          </p:grpSp>
          <p:grpSp>
            <p:nvGrpSpPr>
              <p:cNvPr id="37" name="Group 40"/>
              <p:cNvGrpSpPr>
                <a:grpSpLocks/>
              </p:cNvGrpSpPr>
              <p:nvPr/>
            </p:nvGrpSpPr>
            <p:grpSpPr bwMode="auto">
              <a:xfrm>
                <a:off x="5024" y="3502"/>
                <a:ext cx="1680" cy="1849"/>
                <a:chOff x="3630" y="3502"/>
                <a:chExt cx="1680" cy="1849"/>
              </a:xfrm>
            </p:grpSpPr>
            <p:sp>
              <p:nvSpPr>
                <p:cNvPr id="48" name="Freeform 41" descr="Jasny pionowy"/>
                <p:cNvSpPr>
                  <a:spLocks/>
                </p:cNvSpPr>
                <p:nvPr/>
              </p:nvSpPr>
              <p:spPr bwMode="auto">
                <a:xfrm>
                  <a:off x="4017" y="4901"/>
                  <a:ext cx="1187" cy="450"/>
                </a:xfrm>
                <a:custGeom>
                  <a:avLst/>
                  <a:gdLst/>
                  <a:ahLst/>
                  <a:cxnLst>
                    <a:cxn ang="0">
                      <a:pos x="0" y="1003"/>
                    </a:cxn>
                    <a:cxn ang="0">
                      <a:pos x="0" y="16"/>
                    </a:cxn>
                    <a:cxn ang="0">
                      <a:pos x="125" y="6"/>
                    </a:cxn>
                    <a:cxn ang="0">
                      <a:pos x="256" y="0"/>
                    </a:cxn>
                    <a:cxn ang="0">
                      <a:pos x="397" y="0"/>
                    </a:cxn>
                    <a:cxn ang="0">
                      <a:pos x="575" y="3"/>
                    </a:cxn>
                    <a:cxn ang="0">
                      <a:pos x="750" y="6"/>
                    </a:cxn>
                    <a:cxn ang="0">
                      <a:pos x="909" y="25"/>
                    </a:cxn>
                    <a:cxn ang="0">
                      <a:pos x="1047" y="44"/>
                    </a:cxn>
                    <a:cxn ang="0">
                      <a:pos x="1186" y="69"/>
                    </a:cxn>
                    <a:cxn ang="0">
                      <a:pos x="1187" y="1001"/>
                    </a:cxn>
                    <a:cxn ang="0">
                      <a:pos x="0" y="1001"/>
                    </a:cxn>
                  </a:cxnLst>
                  <a:rect l="0" t="0" r="r" b="b"/>
                  <a:pathLst>
                    <a:path w="1187" h="1003">
                      <a:moveTo>
                        <a:pt x="0" y="1003"/>
                      </a:moveTo>
                      <a:lnTo>
                        <a:pt x="0" y="16"/>
                      </a:lnTo>
                      <a:lnTo>
                        <a:pt x="125" y="6"/>
                      </a:lnTo>
                      <a:lnTo>
                        <a:pt x="256" y="0"/>
                      </a:lnTo>
                      <a:lnTo>
                        <a:pt x="397" y="0"/>
                      </a:lnTo>
                      <a:lnTo>
                        <a:pt x="575" y="3"/>
                      </a:lnTo>
                      <a:lnTo>
                        <a:pt x="750" y="6"/>
                      </a:lnTo>
                      <a:lnTo>
                        <a:pt x="909" y="25"/>
                      </a:lnTo>
                      <a:lnTo>
                        <a:pt x="1047" y="44"/>
                      </a:lnTo>
                      <a:lnTo>
                        <a:pt x="1186" y="69"/>
                      </a:lnTo>
                      <a:lnTo>
                        <a:pt x="1187" y="1001"/>
                      </a:lnTo>
                      <a:lnTo>
                        <a:pt x="0" y="1001"/>
                      </a:lnTo>
                    </a:path>
                  </a:pathLst>
                </a:custGeom>
                <a:pattFill prst="ltVert">
                  <a:fgClr>
                    <a:srgbClr val="FF0000">
                      <a:alpha val="45000"/>
                    </a:srgbClr>
                  </a:fgClr>
                  <a:bgClr>
                    <a:srgbClr val="FFFFFF">
                      <a:alpha val="45000"/>
                    </a:srgbClr>
                  </a:bgClr>
                </a:pattFill>
                <a:ln w="1270">
                  <a:solidFill>
                    <a:srgbClr val="FF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nvGrpSpPr>
                <p:cNvPr id="49" name="Group 42"/>
                <p:cNvGrpSpPr>
                  <a:grpSpLocks/>
                </p:cNvGrpSpPr>
                <p:nvPr/>
              </p:nvGrpSpPr>
              <p:grpSpPr bwMode="auto">
                <a:xfrm>
                  <a:off x="3630" y="4226"/>
                  <a:ext cx="1680" cy="760"/>
                  <a:chOff x="3630" y="4226"/>
                  <a:chExt cx="1680" cy="760"/>
                </a:xfrm>
              </p:grpSpPr>
              <p:grpSp>
                <p:nvGrpSpPr>
                  <p:cNvPr id="53" name="Group 43"/>
                  <p:cNvGrpSpPr>
                    <a:grpSpLocks/>
                  </p:cNvGrpSpPr>
                  <p:nvPr/>
                </p:nvGrpSpPr>
                <p:grpSpPr bwMode="auto">
                  <a:xfrm>
                    <a:off x="3630" y="4410"/>
                    <a:ext cx="1680" cy="576"/>
                    <a:chOff x="3630" y="4410"/>
                    <a:chExt cx="1680" cy="576"/>
                  </a:xfrm>
                </p:grpSpPr>
                <p:sp>
                  <p:nvSpPr>
                    <p:cNvPr id="55" name="Freeform 44"/>
                    <p:cNvSpPr>
                      <a:spLocks/>
                    </p:cNvSpPr>
                    <p:nvPr/>
                  </p:nvSpPr>
                  <p:spPr bwMode="auto">
                    <a:xfrm>
                      <a:off x="3644" y="4410"/>
                      <a:ext cx="1666" cy="85"/>
                    </a:xfrm>
                    <a:custGeom>
                      <a:avLst/>
                      <a:gdLst/>
                      <a:ahLst/>
                      <a:cxnLst>
                        <a:cxn ang="0">
                          <a:pos x="0" y="0"/>
                        </a:cxn>
                        <a:cxn ang="0">
                          <a:pos x="364" y="150"/>
                        </a:cxn>
                        <a:cxn ang="0">
                          <a:pos x="789" y="188"/>
                        </a:cxn>
                        <a:cxn ang="0">
                          <a:pos x="1240" y="150"/>
                        </a:cxn>
                        <a:cxn ang="0">
                          <a:pos x="1666" y="12"/>
                        </a:cxn>
                      </a:cxnLst>
                      <a:rect l="0" t="0" r="r" b="b"/>
                      <a:pathLst>
                        <a:path w="1666" h="188">
                          <a:moveTo>
                            <a:pt x="0" y="0"/>
                          </a:moveTo>
                          <a:cubicBezTo>
                            <a:pt x="60" y="25"/>
                            <a:pt x="232" y="119"/>
                            <a:pt x="364" y="150"/>
                          </a:cubicBezTo>
                          <a:cubicBezTo>
                            <a:pt x="496" y="181"/>
                            <a:pt x="643" y="188"/>
                            <a:pt x="789" y="188"/>
                          </a:cubicBezTo>
                          <a:cubicBezTo>
                            <a:pt x="935" y="188"/>
                            <a:pt x="1094" y="179"/>
                            <a:pt x="1240" y="150"/>
                          </a:cubicBezTo>
                          <a:cubicBezTo>
                            <a:pt x="1386" y="121"/>
                            <a:pt x="1577" y="41"/>
                            <a:pt x="1666" y="1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56" name="Freeform 45"/>
                    <p:cNvSpPr>
                      <a:spLocks/>
                    </p:cNvSpPr>
                    <p:nvPr/>
                  </p:nvSpPr>
                  <p:spPr bwMode="auto">
                    <a:xfrm flipV="1">
                      <a:off x="3644" y="4901"/>
                      <a:ext cx="1666" cy="85"/>
                    </a:xfrm>
                    <a:custGeom>
                      <a:avLst/>
                      <a:gdLst/>
                      <a:ahLst/>
                      <a:cxnLst>
                        <a:cxn ang="0">
                          <a:pos x="0" y="0"/>
                        </a:cxn>
                        <a:cxn ang="0">
                          <a:pos x="364" y="150"/>
                        </a:cxn>
                        <a:cxn ang="0">
                          <a:pos x="789" y="188"/>
                        </a:cxn>
                        <a:cxn ang="0">
                          <a:pos x="1240" y="150"/>
                        </a:cxn>
                        <a:cxn ang="0">
                          <a:pos x="1666" y="12"/>
                        </a:cxn>
                      </a:cxnLst>
                      <a:rect l="0" t="0" r="r" b="b"/>
                      <a:pathLst>
                        <a:path w="1666" h="188">
                          <a:moveTo>
                            <a:pt x="0" y="0"/>
                          </a:moveTo>
                          <a:cubicBezTo>
                            <a:pt x="60" y="25"/>
                            <a:pt x="232" y="119"/>
                            <a:pt x="364" y="150"/>
                          </a:cubicBezTo>
                          <a:cubicBezTo>
                            <a:pt x="496" y="181"/>
                            <a:pt x="643" y="188"/>
                            <a:pt x="789" y="188"/>
                          </a:cubicBezTo>
                          <a:cubicBezTo>
                            <a:pt x="935" y="188"/>
                            <a:pt x="1094" y="179"/>
                            <a:pt x="1240" y="150"/>
                          </a:cubicBezTo>
                          <a:cubicBezTo>
                            <a:pt x="1386" y="121"/>
                            <a:pt x="1577" y="41"/>
                            <a:pt x="1666" y="1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cxnSp>
                  <p:nvCxnSpPr>
                    <p:cNvPr id="57" name="AutoShape 46"/>
                    <p:cNvCxnSpPr>
                      <a:cxnSpLocks noChangeShapeType="1"/>
                    </p:cNvCxnSpPr>
                    <p:nvPr/>
                  </p:nvCxnSpPr>
                  <p:spPr bwMode="auto">
                    <a:xfrm>
                      <a:off x="5310" y="4410"/>
                      <a:ext cx="0" cy="576"/>
                    </a:xfrm>
                    <a:prstGeom prst="straightConnector1">
                      <a:avLst/>
                    </a:prstGeom>
                    <a:noFill/>
                    <a:ln w="9525">
                      <a:solidFill>
                        <a:srgbClr val="000000"/>
                      </a:solidFill>
                      <a:round/>
                      <a:headEnd/>
                      <a:tailEnd/>
                    </a:ln>
                  </p:spPr>
                </p:cxnSp>
                <p:cxnSp>
                  <p:nvCxnSpPr>
                    <p:cNvPr id="58" name="AutoShape 47"/>
                    <p:cNvCxnSpPr>
                      <a:cxnSpLocks noChangeShapeType="1"/>
                    </p:cNvCxnSpPr>
                    <p:nvPr/>
                  </p:nvCxnSpPr>
                  <p:spPr bwMode="auto">
                    <a:xfrm>
                      <a:off x="3630" y="4410"/>
                      <a:ext cx="0" cy="576"/>
                    </a:xfrm>
                    <a:prstGeom prst="straightConnector1">
                      <a:avLst/>
                    </a:prstGeom>
                    <a:noFill/>
                    <a:ln w="9525">
                      <a:solidFill>
                        <a:srgbClr val="000000"/>
                      </a:solidFill>
                      <a:round/>
                      <a:headEnd/>
                      <a:tailEnd/>
                    </a:ln>
                  </p:spPr>
                </p:cxnSp>
              </p:grpSp>
              <p:sp>
                <p:nvSpPr>
                  <p:cNvPr id="54" name="Freeform 48"/>
                  <p:cNvSpPr>
                    <a:spLocks/>
                  </p:cNvSpPr>
                  <p:nvPr/>
                </p:nvSpPr>
                <p:spPr bwMode="auto">
                  <a:xfrm>
                    <a:off x="4442" y="4226"/>
                    <a:ext cx="280" cy="641"/>
                  </a:xfrm>
                  <a:custGeom>
                    <a:avLst/>
                    <a:gdLst/>
                    <a:ahLst/>
                    <a:cxnLst>
                      <a:cxn ang="0">
                        <a:pos x="153" y="16"/>
                      </a:cxn>
                      <a:cxn ang="0">
                        <a:pos x="131" y="66"/>
                      </a:cxn>
                      <a:cxn ang="0">
                        <a:pos x="115" y="91"/>
                      </a:cxn>
                      <a:cxn ang="0">
                        <a:pos x="97" y="112"/>
                      </a:cxn>
                      <a:cxn ang="0">
                        <a:pos x="87" y="131"/>
                      </a:cxn>
                      <a:cxn ang="0">
                        <a:pos x="84" y="156"/>
                      </a:cxn>
                      <a:cxn ang="0">
                        <a:pos x="68" y="169"/>
                      </a:cxn>
                      <a:cxn ang="0">
                        <a:pos x="56" y="187"/>
                      </a:cxn>
                      <a:cxn ang="0">
                        <a:pos x="22" y="209"/>
                      </a:cxn>
                      <a:cxn ang="0">
                        <a:pos x="9" y="250"/>
                      </a:cxn>
                      <a:cxn ang="0">
                        <a:pos x="12" y="344"/>
                      </a:cxn>
                      <a:cxn ang="0">
                        <a:pos x="31" y="431"/>
                      </a:cxn>
                      <a:cxn ang="0">
                        <a:pos x="44" y="641"/>
                      </a:cxn>
                      <a:cxn ang="0">
                        <a:pos x="53" y="437"/>
                      </a:cxn>
                      <a:cxn ang="0">
                        <a:pos x="59" y="419"/>
                      </a:cxn>
                      <a:cxn ang="0">
                        <a:pos x="59" y="388"/>
                      </a:cxn>
                      <a:cxn ang="0">
                        <a:pos x="59" y="337"/>
                      </a:cxn>
                      <a:cxn ang="0">
                        <a:pos x="72" y="291"/>
                      </a:cxn>
                      <a:cxn ang="0">
                        <a:pos x="75" y="263"/>
                      </a:cxn>
                      <a:cxn ang="0">
                        <a:pos x="97" y="200"/>
                      </a:cxn>
                      <a:cxn ang="0">
                        <a:pos x="122" y="169"/>
                      </a:cxn>
                      <a:cxn ang="0">
                        <a:pos x="140" y="128"/>
                      </a:cxn>
                      <a:cxn ang="0">
                        <a:pos x="171" y="103"/>
                      </a:cxn>
                      <a:cxn ang="0">
                        <a:pos x="181" y="59"/>
                      </a:cxn>
                      <a:cxn ang="0">
                        <a:pos x="212" y="13"/>
                      </a:cxn>
                      <a:cxn ang="0">
                        <a:pos x="203" y="31"/>
                      </a:cxn>
                      <a:cxn ang="0">
                        <a:pos x="187" y="22"/>
                      </a:cxn>
                      <a:cxn ang="0">
                        <a:pos x="153" y="16"/>
                      </a:cxn>
                    </a:cxnLst>
                    <a:rect l="0" t="0" r="r" b="b"/>
                    <a:pathLst>
                      <a:path w="280" h="641">
                        <a:moveTo>
                          <a:pt x="153" y="16"/>
                        </a:moveTo>
                        <a:cubicBezTo>
                          <a:pt x="148" y="46"/>
                          <a:pt x="164" y="55"/>
                          <a:pt x="131" y="66"/>
                        </a:cubicBezTo>
                        <a:cubicBezTo>
                          <a:pt x="125" y="75"/>
                          <a:pt x="123" y="83"/>
                          <a:pt x="115" y="91"/>
                        </a:cubicBezTo>
                        <a:cubicBezTo>
                          <a:pt x="111" y="103"/>
                          <a:pt x="109" y="108"/>
                          <a:pt x="97" y="112"/>
                        </a:cubicBezTo>
                        <a:cubicBezTo>
                          <a:pt x="94" y="119"/>
                          <a:pt x="89" y="124"/>
                          <a:pt x="87" y="131"/>
                        </a:cubicBezTo>
                        <a:cubicBezTo>
                          <a:pt x="85" y="139"/>
                          <a:pt x="87" y="148"/>
                          <a:pt x="84" y="156"/>
                        </a:cubicBezTo>
                        <a:cubicBezTo>
                          <a:pt x="82" y="162"/>
                          <a:pt x="72" y="164"/>
                          <a:pt x="68" y="169"/>
                        </a:cubicBezTo>
                        <a:cubicBezTo>
                          <a:pt x="64" y="175"/>
                          <a:pt x="56" y="187"/>
                          <a:pt x="56" y="187"/>
                        </a:cubicBezTo>
                        <a:cubicBezTo>
                          <a:pt x="50" y="207"/>
                          <a:pt x="33" y="192"/>
                          <a:pt x="22" y="209"/>
                        </a:cubicBezTo>
                        <a:cubicBezTo>
                          <a:pt x="18" y="233"/>
                          <a:pt x="15" y="232"/>
                          <a:pt x="9" y="250"/>
                        </a:cubicBezTo>
                        <a:cubicBezTo>
                          <a:pt x="6" y="286"/>
                          <a:pt x="10" y="305"/>
                          <a:pt x="12" y="344"/>
                        </a:cubicBezTo>
                        <a:cubicBezTo>
                          <a:pt x="14" y="389"/>
                          <a:pt x="0" y="410"/>
                          <a:pt x="31" y="431"/>
                        </a:cubicBezTo>
                        <a:cubicBezTo>
                          <a:pt x="40" y="480"/>
                          <a:pt x="30" y="593"/>
                          <a:pt x="44" y="641"/>
                        </a:cubicBezTo>
                        <a:cubicBezTo>
                          <a:pt x="45" y="595"/>
                          <a:pt x="50" y="483"/>
                          <a:pt x="53" y="437"/>
                        </a:cubicBezTo>
                        <a:cubicBezTo>
                          <a:pt x="53" y="431"/>
                          <a:pt x="59" y="419"/>
                          <a:pt x="59" y="419"/>
                        </a:cubicBezTo>
                        <a:cubicBezTo>
                          <a:pt x="56" y="408"/>
                          <a:pt x="62" y="399"/>
                          <a:pt x="59" y="388"/>
                        </a:cubicBezTo>
                        <a:cubicBezTo>
                          <a:pt x="63" y="370"/>
                          <a:pt x="54" y="354"/>
                          <a:pt x="59" y="337"/>
                        </a:cubicBezTo>
                        <a:cubicBezTo>
                          <a:pt x="50" y="324"/>
                          <a:pt x="88" y="296"/>
                          <a:pt x="72" y="291"/>
                        </a:cubicBezTo>
                        <a:cubicBezTo>
                          <a:pt x="77" y="270"/>
                          <a:pt x="55" y="270"/>
                          <a:pt x="75" y="263"/>
                        </a:cubicBezTo>
                        <a:cubicBezTo>
                          <a:pt x="81" y="242"/>
                          <a:pt x="80" y="214"/>
                          <a:pt x="97" y="200"/>
                        </a:cubicBezTo>
                        <a:cubicBezTo>
                          <a:pt x="102" y="186"/>
                          <a:pt x="110" y="176"/>
                          <a:pt x="122" y="169"/>
                        </a:cubicBezTo>
                        <a:cubicBezTo>
                          <a:pt x="100" y="147"/>
                          <a:pt x="123" y="139"/>
                          <a:pt x="140" y="128"/>
                        </a:cubicBezTo>
                        <a:cubicBezTo>
                          <a:pt x="130" y="99"/>
                          <a:pt x="137" y="107"/>
                          <a:pt x="171" y="103"/>
                        </a:cubicBezTo>
                        <a:cubicBezTo>
                          <a:pt x="162" y="76"/>
                          <a:pt x="168" y="81"/>
                          <a:pt x="181" y="59"/>
                        </a:cubicBezTo>
                        <a:cubicBezTo>
                          <a:pt x="173" y="25"/>
                          <a:pt x="206" y="13"/>
                          <a:pt x="212" y="13"/>
                        </a:cubicBezTo>
                        <a:cubicBezTo>
                          <a:pt x="183" y="0"/>
                          <a:pt x="280" y="42"/>
                          <a:pt x="203" y="31"/>
                        </a:cubicBezTo>
                        <a:cubicBezTo>
                          <a:pt x="197" y="30"/>
                          <a:pt x="193" y="24"/>
                          <a:pt x="187" y="22"/>
                        </a:cubicBezTo>
                        <a:cubicBezTo>
                          <a:pt x="180" y="24"/>
                          <a:pt x="131" y="16"/>
                          <a:pt x="153" y="16"/>
                        </a:cubicBezTo>
                        <a:close/>
                      </a:path>
                    </a:pathLst>
                  </a:custGeom>
                  <a:solidFill>
                    <a:srgbClr val="272727"/>
                  </a:solidFill>
                  <a:ln w="3175">
                    <a:solidFill>
                      <a:srgbClr val="272727"/>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grpSp>
              <p:nvGrpSpPr>
                <p:cNvPr id="50" name="Group 49"/>
                <p:cNvGrpSpPr>
                  <a:grpSpLocks/>
                </p:cNvGrpSpPr>
                <p:nvPr/>
              </p:nvGrpSpPr>
              <p:grpSpPr bwMode="auto">
                <a:xfrm>
                  <a:off x="4023" y="3502"/>
                  <a:ext cx="1187" cy="860"/>
                  <a:chOff x="4023" y="3502"/>
                  <a:chExt cx="1187" cy="860"/>
                </a:xfrm>
              </p:grpSpPr>
              <p:sp>
                <p:nvSpPr>
                  <p:cNvPr id="51" name="Freeform 50" descr="Jasny pionowy"/>
                  <p:cNvSpPr>
                    <a:spLocks/>
                  </p:cNvSpPr>
                  <p:nvPr/>
                </p:nvSpPr>
                <p:spPr bwMode="auto">
                  <a:xfrm>
                    <a:off x="4023" y="3502"/>
                    <a:ext cx="1187" cy="860"/>
                  </a:xfrm>
                  <a:custGeom>
                    <a:avLst/>
                    <a:gdLst/>
                    <a:ahLst/>
                    <a:cxnLst>
                      <a:cxn ang="0">
                        <a:pos x="0" y="0"/>
                      </a:cxn>
                      <a:cxn ang="0">
                        <a:pos x="0" y="935"/>
                      </a:cxn>
                      <a:cxn ang="0">
                        <a:pos x="139" y="962"/>
                      </a:cxn>
                      <a:cxn ang="0">
                        <a:pos x="287" y="975"/>
                      </a:cxn>
                      <a:cxn ang="0">
                        <a:pos x="453" y="983"/>
                      </a:cxn>
                      <a:cxn ang="0">
                        <a:pos x="640" y="990"/>
                      </a:cxn>
                      <a:cxn ang="0">
                        <a:pos x="846" y="981"/>
                      </a:cxn>
                      <a:cxn ang="0">
                        <a:pos x="1040" y="972"/>
                      </a:cxn>
                      <a:cxn ang="0">
                        <a:pos x="1183" y="959"/>
                      </a:cxn>
                      <a:cxn ang="0">
                        <a:pos x="1340" y="934"/>
                      </a:cxn>
                      <a:cxn ang="0">
                        <a:pos x="1341" y="2"/>
                      </a:cxn>
                      <a:cxn ang="0">
                        <a:pos x="0" y="2"/>
                      </a:cxn>
                    </a:cxnLst>
                    <a:rect l="0" t="0" r="r" b="b"/>
                    <a:pathLst>
                      <a:path w="1341" h="990">
                        <a:moveTo>
                          <a:pt x="0" y="0"/>
                        </a:moveTo>
                        <a:lnTo>
                          <a:pt x="0" y="935"/>
                        </a:lnTo>
                        <a:lnTo>
                          <a:pt x="139" y="962"/>
                        </a:lnTo>
                        <a:lnTo>
                          <a:pt x="287" y="975"/>
                        </a:lnTo>
                        <a:lnTo>
                          <a:pt x="453" y="983"/>
                        </a:lnTo>
                        <a:lnTo>
                          <a:pt x="640" y="990"/>
                        </a:lnTo>
                        <a:lnTo>
                          <a:pt x="846" y="981"/>
                        </a:lnTo>
                        <a:lnTo>
                          <a:pt x="1040" y="972"/>
                        </a:lnTo>
                        <a:lnTo>
                          <a:pt x="1183" y="959"/>
                        </a:lnTo>
                        <a:lnTo>
                          <a:pt x="1340" y="934"/>
                        </a:lnTo>
                        <a:lnTo>
                          <a:pt x="1341" y="2"/>
                        </a:lnTo>
                        <a:lnTo>
                          <a:pt x="0" y="2"/>
                        </a:lnTo>
                      </a:path>
                    </a:pathLst>
                  </a:custGeom>
                  <a:pattFill prst="ltVert">
                    <a:fgClr>
                      <a:srgbClr val="FF0000">
                        <a:alpha val="45000"/>
                      </a:srgbClr>
                    </a:fgClr>
                    <a:bgClr>
                      <a:srgbClr val="FFFFFF">
                        <a:alpha val="45000"/>
                      </a:srgbClr>
                    </a:bgClr>
                  </a:pattFill>
                  <a:ln w="1270">
                    <a:solidFill>
                      <a:srgbClr val="FF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52" name="Text Box 51"/>
                  <p:cNvSpPr txBox="1">
                    <a:spLocks noChangeArrowheads="1"/>
                  </p:cNvSpPr>
                  <p:nvPr/>
                </p:nvSpPr>
                <p:spPr bwMode="auto">
                  <a:xfrm>
                    <a:off x="4023" y="3502"/>
                    <a:ext cx="1187" cy="181"/>
                  </a:xfrm>
                  <a:prstGeom prst="rect">
                    <a:avLst/>
                  </a:prstGeom>
                  <a:solidFill>
                    <a:srgbClr val="D8D8D8">
                      <a:alpha val="56000"/>
                    </a:srgbClr>
                  </a:solidFill>
                  <a:ln w="1270">
                    <a:solidFill>
                      <a:srgbClr val="FF0000"/>
                    </a:solidFill>
                    <a:miter lim="800000"/>
                    <a:headEnd/>
                    <a:tailEnd/>
                  </a:ln>
                </p:spPr>
                <p:txBody>
                  <a:bodyPr vert="horz" wrap="square" lIns="18000" tIns="10800" rIns="18000" bIns="108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pl-PL" sz="900" dirty="0">
                        <a:latin typeface="Calibri" pitchFamily="34" charset="0"/>
                      </a:rPr>
                      <a:t>m</a:t>
                    </a:r>
                    <a:r>
                      <a:rPr kumimoji="0" lang="pl-PL" sz="900" b="0" i="0" u="none" strike="noStrike" cap="none" normalizeH="0" baseline="0" dirty="0" smtClean="0">
                        <a:ln>
                          <a:noFill/>
                        </a:ln>
                        <a:solidFill>
                          <a:schemeClr val="tx1"/>
                        </a:solidFill>
                        <a:effectLst/>
                        <a:latin typeface="Calibri" pitchFamily="34" charset="0"/>
                      </a:rPr>
                      <a:t>icro-</a:t>
                    </a:r>
                    <a:r>
                      <a:rPr kumimoji="0" lang="pl-PL" sz="900" b="0" i="0" u="none" strike="noStrike" cap="none" normalizeH="0" baseline="0" dirty="0" err="1" smtClean="0">
                        <a:ln>
                          <a:noFill/>
                        </a:ln>
                        <a:solidFill>
                          <a:schemeClr val="tx1"/>
                        </a:solidFill>
                        <a:effectLst/>
                        <a:latin typeface="Calibri" pitchFamily="34" charset="0"/>
                      </a:rPr>
                      <a:t>section</a:t>
                    </a:r>
                    <a:endParaRPr kumimoji="0" lang="pl-PL" sz="2800" b="0" i="0" u="none" strike="noStrike" cap="none" normalizeH="0" baseline="0" dirty="0" smtClean="0">
                      <a:ln>
                        <a:noFill/>
                      </a:ln>
                      <a:solidFill>
                        <a:schemeClr val="tx1"/>
                      </a:solidFill>
                      <a:effectLst/>
                      <a:latin typeface="Arial" pitchFamily="34" charset="0"/>
                    </a:endParaRPr>
                  </a:p>
                </p:txBody>
              </p:sp>
            </p:grpSp>
          </p:grpSp>
          <p:grpSp>
            <p:nvGrpSpPr>
              <p:cNvPr id="38" name="Group 54"/>
              <p:cNvGrpSpPr>
                <a:grpSpLocks/>
              </p:cNvGrpSpPr>
              <p:nvPr/>
            </p:nvGrpSpPr>
            <p:grpSpPr bwMode="auto">
              <a:xfrm>
                <a:off x="2260" y="3820"/>
                <a:ext cx="1515" cy="579"/>
                <a:chOff x="1915" y="3569"/>
                <a:chExt cx="2140" cy="830"/>
              </a:xfrm>
            </p:grpSpPr>
            <p:sp>
              <p:nvSpPr>
                <p:cNvPr id="45" name="Freeform 55" descr="Amarantowa siateczka"/>
                <p:cNvSpPr>
                  <a:spLocks/>
                </p:cNvSpPr>
                <p:nvPr/>
              </p:nvSpPr>
              <p:spPr bwMode="auto">
                <a:xfrm>
                  <a:off x="3815" y="3572"/>
                  <a:ext cx="240" cy="827"/>
                </a:xfrm>
                <a:custGeom>
                  <a:avLst/>
                  <a:gdLst/>
                  <a:ahLst/>
                  <a:cxnLst>
                    <a:cxn ang="0">
                      <a:pos x="0" y="251"/>
                    </a:cxn>
                    <a:cxn ang="0">
                      <a:pos x="0" y="827"/>
                    </a:cxn>
                    <a:cxn ang="0">
                      <a:pos x="240" y="565"/>
                    </a:cxn>
                    <a:cxn ang="0">
                      <a:pos x="240" y="0"/>
                    </a:cxn>
                    <a:cxn ang="0">
                      <a:pos x="0" y="251"/>
                    </a:cxn>
                  </a:cxnLst>
                  <a:rect l="0" t="0" r="r" b="b"/>
                  <a:pathLst>
                    <a:path w="240" h="827">
                      <a:moveTo>
                        <a:pt x="0" y="251"/>
                      </a:moveTo>
                      <a:lnTo>
                        <a:pt x="0" y="827"/>
                      </a:lnTo>
                      <a:lnTo>
                        <a:pt x="240" y="565"/>
                      </a:lnTo>
                      <a:lnTo>
                        <a:pt x="240" y="0"/>
                      </a:lnTo>
                      <a:lnTo>
                        <a:pt x="0" y="251"/>
                      </a:lnTo>
                      <a:close/>
                    </a:path>
                  </a:pathLst>
                </a:custGeom>
                <a:blipFill dpi="0" rotWithShape="0">
                  <a:blip r:embed="rId2" cstate="print">
                    <a:alphaModFix amt="25000"/>
                  </a:blip>
                  <a:srcRect/>
                  <a:tile tx="0" ty="0" sx="100000" sy="100000" flip="none" algn="tl"/>
                </a:bli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sp>
              <p:nvSpPr>
                <p:cNvPr id="46" name="Rectangle 56" descr="Amarantowa siateczka"/>
                <p:cNvSpPr>
                  <a:spLocks noChangeArrowheads="1"/>
                </p:cNvSpPr>
                <p:nvPr/>
              </p:nvSpPr>
              <p:spPr bwMode="auto">
                <a:xfrm>
                  <a:off x="1915" y="3820"/>
                  <a:ext cx="1900" cy="576"/>
                </a:xfrm>
                <a:prstGeom prst="rect">
                  <a:avLst/>
                </a:prstGeom>
                <a:blipFill dpi="0" rotWithShape="0">
                  <a:blip r:embed="rId2" cstate="print">
                    <a:alphaModFix amt="40000"/>
                  </a:blip>
                  <a:srcRect/>
                  <a:tile tx="0" ty="0" sx="100000" sy="100000" flip="none" algn="tl"/>
                </a:blip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pl-PL" dirty="0"/>
                </a:p>
              </p:txBody>
            </p:sp>
            <p:sp>
              <p:nvSpPr>
                <p:cNvPr id="47" name="Freeform 57" descr="Amarantowa siateczka"/>
                <p:cNvSpPr>
                  <a:spLocks/>
                </p:cNvSpPr>
                <p:nvPr/>
              </p:nvSpPr>
              <p:spPr bwMode="auto">
                <a:xfrm>
                  <a:off x="1915" y="3569"/>
                  <a:ext cx="2140" cy="251"/>
                </a:xfrm>
                <a:custGeom>
                  <a:avLst/>
                  <a:gdLst/>
                  <a:ahLst/>
                  <a:cxnLst>
                    <a:cxn ang="0">
                      <a:pos x="240" y="0"/>
                    </a:cxn>
                    <a:cxn ang="0">
                      <a:pos x="0" y="251"/>
                    </a:cxn>
                    <a:cxn ang="0">
                      <a:pos x="1900" y="251"/>
                    </a:cxn>
                    <a:cxn ang="0">
                      <a:pos x="2140" y="0"/>
                    </a:cxn>
                    <a:cxn ang="0">
                      <a:pos x="240" y="0"/>
                    </a:cxn>
                  </a:cxnLst>
                  <a:rect l="0" t="0" r="r" b="b"/>
                  <a:pathLst>
                    <a:path w="2140" h="251">
                      <a:moveTo>
                        <a:pt x="240" y="0"/>
                      </a:moveTo>
                      <a:lnTo>
                        <a:pt x="0" y="251"/>
                      </a:lnTo>
                      <a:lnTo>
                        <a:pt x="1900" y="251"/>
                      </a:lnTo>
                      <a:lnTo>
                        <a:pt x="2140" y="0"/>
                      </a:lnTo>
                      <a:lnTo>
                        <a:pt x="240" y="0"/>
                      </a:lnTo>
                      <a:close/>
                    </a:path>
                  </a:pathLst>
                </a:custGeom>
                <a:blipFill dpi="0" rotWithShape="0">
                  <a:blip r:embed="rId2" cstate="print">
                    <a:alphaModFix amt="59000"/>
                  </a:blip>
                  <a:srcRect/>
                  <a:tile tx="0" ty="0" sx="100000" sy="100000" flip="none" algn="tl"/>
                </a:bli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l-PL" dirty="0"/>
                </a:p>
              </p:txBody>
            </p:sp>
          </p:grpSp>
          <p:sp>
            <p:nvSpPr>
              <p:cNvPr id="39" name="Rectangle 58" descr="Amarantowa siateczka"/>
              <p:cNvSpPr>
                <a:spLocks noChangeArrowheads="1"/>
              </p:cNvSpPr>
              <p:nvPr/>
            </p:nvSpPr>
            <p:spPr bwMode="auto">
              <a:xfrm>
                <a:off x="2260" y="4410"/>
                <a:ext cx="802" cy="576"/>
              </a:xfrm>
              <a:prstGeom prst="rect">
                <a:avLst/>
              </a:prstGeom>
              <a:blipFill dpi="0" rotWithShape="0">
                <a:blip r:embed="rId2" cstate="print">
                  <a:alphaModFix amt="40000"/>
                </a:blip>
                <a:srcRect/>
                <a:tile tx="0" ty="0" sx="100000" sy="100000" flip="none" algn="tl"/>
              </a:blip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pl-PL" dirty="0"/>
              </a:p>
            </p:txBody>
          </p:sp>
          <p:cxnSp>
            <p:nvCxnSpPr>
              <p:cNvPr id="40" name="AutoShape 59"/>
              <p:cNvCxnSpPr>
                <a:cxnSpLocks noChangeShapeType="1"/>
              </p:cNvCxnSpPr>
              <p:nvPr/>
            </p:nvCxnSpPr>
            <p:spPr bwMode="auto">
              <a:xfrm>
                <a:off x="2440" y="3820"/>
                <a:ext cx="0" cy="1368"/>
              </a:xfrm>
              <a:prstGeom prst="straightConnector1">
                <a:avLst/>
              </a:prstGeom>
              <a:noFill/>
              <a:ln w="9525">
                <a:solidFill>
                  <a:srgbClr val="404040"/>
                </a:solidFill>
                <a:round/>
                <a:headEnd/>
                <a:tailEnd/>
              </a:ln>
            </p:spPr>
          </p:cxnSp>
          <p:cxnSp>
            <p:nvCxnSpPr>
              <p:cNvPr id="41" name="AutoShape 60"/>
              <p:cNvCxnSpPr>
                <a:cxnSpLocks noChangeShapeType="1"/>
              </p:cNvCxnSpPr>
              <p:nvPr/>
            </p:nvCxnSpPr>
            <p:spPr bwMode="auto">
              <a:xfrm>
                <a:off x="2407" y="5188"/>
                <a:ext cx="1368" cy="1"/>
              </a:xfrm>
              <a:prstGeom prst="straightConnector1">
                <a:avLst/>
              </a:prstGeom>
              <a:noFill/>
              <a:ln w="9525">
                <a:solidFill>
                  <a:srgbClr val="272727"/>
                </a:solidFill>
                <a:round/>
                <a:headEnd/>
                <a:tailEnd/>
              </a:ln>
            </p:spPr>
          </p:cxnSp>
          <p:cxnSp>
            <p:nvCxnSpPr>
              <p:cNvPr id="42" name="AutoShape 61"/>
              <p:cNvCxnSpPr>
                <a:cxnSpLocks noChangeShapeType="1"/>
              </p:cNvCxnSpPr>
              <p:nvPr/>
            </p:nvCxnSpPr>
            <p:spPr bwMode="auto">
              <a:xfrm flipH="1">
                <a:off x="2260" y="5188"/>
                <a:ext cx="180" cy="213"/>
              </a:xfrm>
              <a:prstGeom prst="straightConnector1">
                <a:avLst/>
              </a:prstGeom>
              <a:noFill/>
              <a:ln w="9525">
                <a:solidFill>
                  <a:srgbClr val="404040"/>
                </a:solidFill>
                <a:round/>
                <a:headEnd/>
                <a:tailEnd/>
              </a:ln>
            </p:spPr>
          </p:cxnSp>
          <p:cxnSp>
            <p:nvCxnSpPr>
              <p:cNvPr id="43" name="AutoShape 62"/>
              <p:cNvCxnSpPr>
                <a:cxnSpLocks noChangeShapeType="1"/>
              </p:cNvCxnSpPr>
              <p:nvPr/>
            </p:nvCxnSpPr>
            <p:spPr bwMode="auto">
              <a:xfrm flipH="1">
                <a:off x="2260" y="4164"/>
                <a:ext cx="180" cy="213"/>
              </a:xfrm>
              <a:prstGeom prst="straightConnector1">
                <a:avLst/>
              </a:prstGeom>
              <a:noFill/>
              <a:ln w="9525">
                <a:solidFill>
                  <a:srgbClr val="404040"/>
                </a:solidFill>
                <a:round/>
                <a:headEnd/>
                <a:tailEnd/>
              </a:ln>
            </p:spPr>
          </p:cxnSp>
          <p:cxnSp>
            <p:nvCxnSpPr>
              <p:cNvPr id="44" name="AutoShape 63"/>
              <p:cNvCxnSpPr>
                <a:cxnSpLocks noChangeShapeType="1"/>
              </p:cNvCxnSpPr>
              <p:nvPr/>
            </p:nvCxnSpPr>
            <p:spPr bwMode="auto">
              <a:xfrm>
                <a:off x="2440" y="4162"/>
                <a:ext cx="1368" cy="1"/>
              </a:xfrm>
              <a:prstGeom prst="straightConnector1">
                <a:avLst/>
              </a:prstGeom>
              <a:noFill/>
              <a:ln w="9525">
                <a:solidFill>
                  <a:srgbClr val="000000"/>
                </a:solidFill>
                <a:round/>
                <a:headEnd/>
                <a:tailEnd/>
              </a:ln>
            </p:spPr>
          </p:cxnSp>
        </p:grpSp>
        <p:cxnSp>
          <p:nvCxnSpPr>
            <p:cNvPr id="15" name="AutoShape 68"/>
            <p:cNvCxnSpPr>
              <a:cxnSpLocks noChangeShapeType="1"/>
            </p:cNvCxnSpPr>
            <p:nvPr/>
          </p:nvCxnSpPr>
          <p:spPr bwMode="auto">
            <a:xfrm>
              <a:off x="3068" y="4683"/>
              <a:ext cx="1900" cy="0"/>
            </a:xfrm>
            <a:prstGeom prst="straightConnector1">
              <a:avLst/>
            </a:prstGeom>
            <a:noFill/>
            <a:ln w="9525">
              <a:solidFill>
                <a:srgbClr val="000000"/>
              </a:solidFill>
              <a:round/>
              <a:headEnd/>
              <a:tailEnd/>
            </a:ln>
          </p:spPr>
        </p:cxnSp>
        <p:cxnSp>
          <p:nvCxnSpPr>
            <p:cNvPr id="16" name="AutoShape 69"/>
            <p:cNvCxnSpPr>
              <a:cxnSpLocks noChangeShapeType="1"/>
            </p:cNvCxnSpPr>
            <p:nvPr/>
          </p:nvCxnSpPr>
          <p:spPr bwMode="auto">
            <a:xfrm>
              <a:off x="6765" y="4682"/>
              <a:ext cx="1900" cy="0"/>
            </a:xfrm>
            <a:prstGeom prst="straightConnector1">
              <a:avLst/>
            </a:prstGeom>
            <a:noFill/>
            <a:ln w="9525">
              <a:solidFill>
                <a:srgbClr val="000000"/>
              </a:solidFill>
              <a:round/>
              <a:headEnd/>
              <a:tailEnd/>
            </a:ln>
          </p:spPr>
        </p:cxnSp>
        <p:cxnSp>
          <p:nvCxnSpPr>
            <p:cNvPr id="17" name="AutoShape 70"/>
            <p:cNvCxnSpPr>
              <a:cxnSpLocks noChangeShapeType="1"/>
            </p:cNvCxnSpPr>
            <p:nvPr/>
          </p:nvCxnSpPr>
          <p:spPr bwMode="auto">
            <a:xfrm>
              <a:off x="5833" y="4682"/>
              <a:ext cx="871" cy="2"/>
            </a:xfrm>
            <a:prstGeom prst="straightConnector1">
              <a:avLst/>
            </a:prstGeom>
            <a:noFill/>
            <a:ln w="9525">
              <a:solidFill>
                <a:srgbClr val="000000"/>
              </a:solidFill>
              <a:round/>
              <a:headEnd/>
              <a:tailEnd/>
            </a:ln>
          </p:spPr>
        </p:cxnSp>
        <p:cxnSp>
          <p:nvCxnSpPr>
            <p:cNvPr id="18" name="AutoShape 71"/>
            <p:cNvCxnSpPr>
              <a:cxnSpLocks noChangeShapeType="1"/>
            </p:cNvCxnSpPr>
            <p:nvPr/>
          </p:nvCxnSpPr>
          <p:spPr bwMode="auto">
            <a:xfrm>
              <a:off x="5024" y="4684"/>
              <a:ext cx="83" cy="0"/>
            </a:xfrm>
            <a:prstGeom prst="straightConnector1">
              <a:avLst/>
            </a:prstGeom>
            <a:noFill/>
            <a:ln w="9525">
              <a:solidFill>
                <a:srgbClr val="000000"/>
              </a:solidFill>
              <a:round/>
              <a:headEnd/>
              <a:tailEnd/>
            </a:ln>
          </p:spPr>
        </p:cxnSp>
        <p:cxnSp>
          <p:nvCxnSpPr>
            <p:cNvPr id="19" name="AutoShape 72"/>
            <p:cNvCxnSpPr>
              <a:cxnSpLocks noChangeShapeType="1"/>
            </p:cNvCxnSpPr>
            <p:nvPr/>
          </p:nvCxnSpPr>
          <p:spPr bwMode="auto">
            <a:xfrm flipV="1">
              <a:off x="8665" y="4419"/>
              <a:ext cx="240" cy="265"/>
            </a:xfrm>
            <a:prstGeom prst="straightConnector1">
              <a:avLst/>
            </a:prstGeom>
            <a:noFill/>
            <a:ln w="9525">
              <a:solidFill>
                <a:srgbClr val="000000"/>
              </a:solidFill>
              <a:round/>
              <a:headEnd/>
              <a:tailEnd/>
            </a:ln>
          </p:spPr>
        </p:cxnSp>
      </p:grpSp>
      <p:sp>
        <p:nvSpPr>
          <p:cNvPr id="78" name="Rectangle 79"/>
          <p:cNvSpPr>
            <a:spLocks noChangeArrowheads="1"/>
          </p:cNvSpPr>
          <p:nvPr/>
        </p:nvSpPr>
        <p:spPr bwMode="auto">
          <a:xfrm>
            <a:off x="2771800" y="5805264"/>
            <a:ext cx="622818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a:t>Scheme of attachment and loading of specimens (a) and a scheme of the loading method depending on the specimen attachment: perpendicular (b) or in parallel (c) </a:t>
            </a:r>
            <a:endParaRPr lang="pl-PL" sz="1600" dirty="0"/>
          </a:p>
        </p:txBody>
      </p:sp>
      <p:sp>
        <p:nvSpPr>
          <p:cNvPr id="79" name="Prostokąt 78"/>
          <p:cNvSpPr/>
          <p:nvPr/>
        </p:nvSpPr>
        <p:spPr>
          <a:xfrm>
            <a:off x="428596" y="500042"/>
            <a:ext cx="388248" cy="369332"/>
          </a:xfrm>
          <a:prstGeom prst="rect">
            <a:avLst/>
          </a:prstGeom>
        </p:spPr>
        <p:txBody>
          <a:bodyPr wrap="none">
            <a:spAutoFit/>
          </a:bodyPr>
          <a:lstStyle/>
          <a:p>
            <a:r>
              <a:rPr lang="pl-PL" dirty="0" smtClean="0"/>
              <a:t>a)</a:t>
            </a:r>
            <a:endParaRPr lang="pl-PL" dirty="0"/>
          </a:p>
        </p:txBody>
      </p:sp>
      <p:sp>
        <p:nvSpPr>
          <p:cNvPr id="81" name="Prostokąt 80"/>
          <p:cNvSpPr/>
          <p:nvPr/>
        </p:nvSpPr>
        <p:spPr>
          <a:xfrm>
            <a:off x="5000628" y="3571876"/>
            <a:ext cx="378630" cy="369332"/>
          </a:xfrm>
          <a:prstGeom prst="rect">
            <a:avLst/>
          </a:prstGeom>
        </p:spPr>
        <p:txBody>
          <a:bodyPr wrap="none">
            <a:spAutoFit/>
          </a:bodyPr>
          <a:lstStyle/>
          <a:p>
            <a:r>
              <a:rPr lang="pl-PL" dirty="0" smtClean="0"/>
              <a:t>c)</a:t>
            </a:r>
            <a:endParaRPr lang="pl-PL" dirty="0"/>
          </a:p>
        </p:txBody>
      </p:sp>
      <p:cxnSp>
        <p:nvCxnSpPr>
          <p:cNvPr id="82" name="Łącznik prosty ze strzałką 81"/>
          <p:cNvCxnSpPr/>
          <p:nvPr/>
        </p:nvCxnSpPr>
        <p:spPr>
          <a:xfrm>
            <a:off x="1643042" y="2714620"/>
            <a:ext cx="5786478" cy="1588"/>
          </a:xfrm>
          <a:prstGeom prst="straightConnector1">
            <a:avLst/>
          </a:prstGeom>
          <a:ln w="1270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Łącznik prosty ze strzałką 82"/>
          <p:cNvCxnSpPr/>
          <p:nvPr/>
        </p:nvCxnSpPr>
        <p:spPr>
          <a:xfrm rot="5400000">
            <a:off x="7500163" y="1841750"/>
            <a:ext cx="571504"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4" name="pole tekstowe 83"/>
          <p:cNvSpPr txBox="1"/>
          <p:nvPr/>
        </p:nvSpPr>
        <p:spPr>
          <a:xfrm>
            <a:off x="4357686" y="2746456"/>
            <a:ext cx="571504" cy="253916"/>
          </a:xfrm>
          <a:prstGeom prst="rect">
            <a:avLst/>
          </a:prstGeom>
          <a:noFill/>
        </p:spPr>
        <p:txBody>
          <a:bodyPr wrap="square" rtlCol="0">
            <a:spAutoFit/>
          </a:bodyPr>
          <a:lstStyle/>
          <a:p>
            <a:r>
              <a:rPr lang="pl-PL" sz="1050" dirty="0" smtClean="0"/>
              <a:t>100</a:t>
            </a:r>
            <a:endParaRPr lang="pl-PL" sz="1050" dirty="0"/>
          </a:p>
        </p:txBody>
      </p:sp>
      <p:sp>
        <p:nvSpPr>
          <p:cNvPr id="85" name="pole tekstowe 84"/>
          <p:cNvSpPr txBox="1"/>
          <p:nvPr/>
        </p:nvSpPr>
        <p:spPr>
          <a:xfrm>
            <a:off x="7740352" y="1700808"/>
            <a:ext cx="357190" cy="253916"/>
          </a:xfrm>
          <a:prstGeom prst="rect">
            <a:avLst/>
          </a:prstGeom>
          <a:noFill/>
        </p:spPr>
        <p:txBody>
          <a:bodyPr wrap="square" rtlCol="0">
            <a:spAutoFit/>
          </a:bodyPr>
          <a:lstStyle/>
          <a:p>
            <a:r>
              <a:rPr lang="pl-PL" sz="1050" dirty="0" smtClean="0"/>
              <a:t>9</a:t>
            </a:r>
            <a:endParaRPr lang="pl-PL" sz="1050" dirty="0"/>
          </a:p>
        </p:txBody>
      </p:sp>
      <p:cxnSp>
        <p:nvCxnSpPr>
          <p:cNvPr id="86" name="Łącznik prosty ze strzałką 85"/>
          <p:cNvCxnSpPr/>
          <p:nvPr/>
        </p:nvCxnSpPr>
        <p:spPr>
          <a:xfrm rot="5400000">
            <a:off x="4391186" y="2024844"/>
            <a:ext cx="360040" cy="1588"/>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7" name="pole tekstowe 86"/>
          <p:cNvSpPr txBox="1"/>
          <p:nvPr/>
        </p:nvSpPr>
        <p:spPr>
          <a:xfrm>
            <a:off x="4499992" y="1916832"/>
            <a:ext cx="216024" cy="253916"/>
          </a:xfrm>
          <a:prstGeom prst="rect">
            <a:avLst/>
          </a:prstGeom>
          <a:noFill/>
        </p:spPr>
        <p:txBody>
          <a:bodyPr wrap="square" rtlCol="0">
            <a:spAutoFit/>
          </a:bodyPr>
          <a:lstStyle/>
          <a:p>
            <a:r>
              <a:rPr lang="pl-PL" sz="1050" dirty="0" smtClean="0">
                <a:solidFill>
                  <a:schemeClr val="bg1"/>
                </a:solidFill>
              </a:rPr>
              <a:t>7</a:t>
            </a:r>
            <a:endParaRPr lang="pl-PL" sz="1050" dirty="0">
              <a:solidFill>
                <a:schemeClr val="bg1"/>
              </a:solidFill>
            </a:endParaRPr>
          </a:p>
        </p:txBody>
      </p:sp>
      <p:sp>
        <p:nvSpPr>
          <p:cNvPr id="88" name="Symbol zastępczy numeru slajdu 89"/>
          <p:cNvSpPr>
            <a:spLocks noGrp="1"/>
          </p:cNvSpPr>
          <p:nvPr>
            <p:ph type="sldNum" sz="quarter" idx="12"/>
          </p:nvPr>
        </p:nvSpPr>
        <p:spPr>
          <a:xfrm>
            <a:off x="6553200" y="6237288"/>
            <a:ext cx="2133600" cy="365125"/>
          </a:xfrm>
        </p:spPr>
        <p:txBody>
          <a:bodyPr/>
          <a:lstStyle/>
          <a:p>
            <a:fld id="{0E064855-73C9-4587-8ABC-E69430AEF22D}" type="slidenum">
              <a:rPr lang="pl-PL" smtClean="0"/>
              <a:pPr/>
              <a:t>9</a:t>
            </a:fld>
            <a:endParaRPr lang="pl-PL"/>
          </a:p>
        </p:txBody>
      </p:sp>
      <p:sp>
        <p:nvSpPr>
          <p:cNvPr id="89" name="Strzałka zakrzywiona w lewo 88"/>
          <p:cNvSpPr/>
          <p:nvPr/>
        </p:nvSpPr>
        <p:spPr>
          <a:xfrm>
            <a:off x="7908632" y="1320922"/>
            <a:ext cx="470535" cy="1105535"/>
          </a:xfrm>
          <a:prstGeom prst="curvedLeftArrow">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0" name="Text Box 208"/>
          <p:cNvSpPr txBox="1">
            <a:spLocks noChangeArrowheads="1"/>
          </p:cNvSpPr>
          <p:nvPr/>
        </p:nvSpPr>
        <p:spPr bwMode="auto">
          <a:xfrm>
            <a:off x="7988960" y="1762565"/>
            <a:ext cx="30988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18000" tIns="10800" rIns="18000" bIns="10800" anchor="t" anchorCtr="0" upright="1">
            <a:noAutofit/>
          </a:bodyPr>
          <a:lstStyle/>
          <a:p>
            <a:pPr algn="just">
              <a:lnSpc>
                <a:spcPct val="115000"/>
              </a:lnSpc>
              <a:spcAft>
                <a:spcPts val="1000"/>
              </a:spcAft>
            </a:pPr>
            <a:r>
              <a:rPr lang="pl-PL" sz="1050" b="1" dirty="0">
                <a:solidFill>
                  <a:srgbClr val="FF0000"/>
                </a:solidFill>
                <a:effectLst/>
                <a:latin typeface="Arial"/>
                <a:ea typeface="Calibri"/>
                <a:cs typeface="Times New Roman"/>
              </a:rPr>
              <a:t>Mg</a:t>
            </a:r>
            <a:endParaRPr lang="pl-PL" sz="1200" dirty="0">
              <a:effectLst/>
              <a:latin typeface="Times New Roman"/>
              <a:ea typeface="Calibri"/>
              <a:cs typeface="Times New Roman"/>
            </a:endParaRPr>
          </a:p>
        </p:txBody>
      </p:sp>
      <p:pic>
        <p:nvPicPr>
          <p:cNvPr id="17417" name="Picture 9" descr="RYS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3493368"/>
            <a:ext cx="4017934" cy="231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10" descr="RYS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3493368"/>
            <a:ext cx="4327656" cy="2294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567124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736</TotalTime>
  <Words>1233</Words>
  <Application>Microsoft Office PowerPoint</Application>
  <PresentationFormat>On-screen Show (4:3)</PresentationFormat>
  <Paragraphs>169</Paragraphs>
  <Slides>20</Slides>
  <Notes>5</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21" baseType="lpstr">
      <vt:lpstr>Hol</vt:lpstr>
      <vt:lpstr>Fatigue Tests and Metallographic of Explosively Cladded  Steel-Titanium Bimetal </vt:lpstr>
      <vt:lpstr>Content</vt:lpstr>
      <vt:lpstr>Explosive cladding/welding</vt:lpstr>
      <vt:lpstr>Explosive cladding/welding</vt:lpstr>
      <vt:lpstr>The structure of steel-titanium connector</vt:lpstr>
      <vt:lpstr>Examples of application</vt:lpstr>
      <vt:lpstr>Examples of application</vt:lpstr>
      <vt:lpstr>Fatigue life experiments –  Cyclic bending</vt:lpstr>
      <vt:lpstr>Slide 9</vt:lpstr>
      <vt:lpstr>Fatigue life characteristics</vt:lpstr>
      <vt:lpstr>Fatigue life characteristics</vt:lpstr>
      <vt:lpstr>Three-point bending</vt:lpstr>
      <vt:lpstr>Experimental results</vt:lpstr>
      <vt:lpstr>Three-point bending</vt:lpstr>
      <vt:lpstr>Materials and research methodology</vt:lpstr>
      <vt:lpstr>Material structure</vt:lpstr>
      <vt:lpstr>Fracture of the specimen after the three-points bending test</vt:lpstr>
      <vt:lpstr>Conclusion and acknowledgements</vt:lpstr>
      <vt:lpstr>Conclusion and acknowledgements</vt:lpstr>
      <vt:lpstr>Thank you</vt:lpstr>
    </vt:vector>
  </TitlesOfParts>
  <Company>brak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Badania wytrzymałościowe platerów typu stal-tytan zgrzewanych metodą wybuchową</dc:title>
  <dc:creator>Endrju</dc:creator>
  <cp:lastModifiedBy>NOVOTEL</cp:lastModifiedBy>
  <cp:revision>55</cp:revision>
  <cp:lastPrinted>2012-11-28T10:12:42Z</cp:lastPrinted>
  <dcterms:created xsi:type="dcterms:W3CDTF">2011-01-26T16:25:31Z</dcterms:created>
  <dcterms:modified xsi:type="dcterms:W3CDTF">2014-05-28T11:02:01Z</dcterms:modified>
</cp:coreProperties>
</file>